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C8136C-C9BD-44A4-A8A7-8D307634E2D2}" v="14" dt="2025-05-21T21:17:43.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7" d="100"/>
          <a:sy n="47" d="100"/>
        </p:scale>
        <p:origin x="104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B0C9-996E-8569-5A69-F2D513AD44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2008B9-6908-D3C4-2519-7EC3ECB40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49BFB9D-7619-85F1-48BB-F665F8C3E609}"/>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10EF2E37-4CBA-218C-4C57-BEECC8C38D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C131ED-E30E-F8A9-E9A5-C0FDFB9BEC38}"/>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4206635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90629-628C-E23E-F8CA-7A189D3B85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2EA4BD-D957-B999-5FE9-336B60A67D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71EDA8-29D4-CFF8-1DDE-0EC76CA983F9}"/>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FDD98675-7520-38DF-AFBA-A8C842D902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3A497A-EC8E-5A27-5559-AD65209543D2}"/>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390462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97401E-ABCF-934B-C669-026237CD53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1796F3-C46E-9990-825C-C6F0848A22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86BB76-3EB7-CB9D-4B13-488966799ED5}"/>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57D8AD49-7F03-DEF9-7CA4-702B4D613F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A96C6B-60EC-3A29-7A0E-F0ED39025760}"/>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2574772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124E-9AAF-4CD2-5892-CA5D1FC4BE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0E72CC-E33A-8ED5-3F41-B8177F460C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1DE7B7-3A21-1D7C-6A5D-4186C0C3288F}"/>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97734E15-739C-DA19-908C-2E6FF84DC2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EADBBB-DA3B-A27D-C2E6-92892D489AA6}"/>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274577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D106-83F4-71C8-F80C-D9F99BD472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FEB295-D1CC-2417-7BF2-0215BD22F3C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CF9A74-95DB-D8CE-31FD-3A22D35BDD87}"/>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70A79D84-675A-420B-8885-47D9CD7096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652692-08EA-333A-5864-B7283D138F09}"/>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1124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C46F8-1AA4-05C5-06B8-94C5654886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CF2F04-7756-63E0-8396-F8902565D3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529597-E310-2E44-A6FE-F1295159A2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EFE00EB-9431-3685-A621-541C1717D7BD}"/>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6" name="Footer Placeholder 5">
            <a:extLst>
              <a:ext uri="{FF2B5EF4-FFF2-40B4-BE49-F238E27FC236}">
                <a16:creationId xmlns:a16="http://schemas.microsoft.com/office/drawing/2014/main" id="{D85F9B21-2FB0-4E86-C047-60B108245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12266F-8117-3B5A-C8F2-15CC8F3881F5}"/>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95425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A820E-5287-9F0C-94E1-191CA5CCC13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E7D7A9A-120E-5D8A-0720-4A18710E06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F2B933-AD81-A08D-2869-0E067217CE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03A489-F805-7F5C-BB57-3D7F50E7D0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010914-47F5-F230-4787-71DD6A3FCD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9AB1BA9-1BC7-CFDC-75BB-CAC2437500EB}"/>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8" name="Footer Placeholder 7">
            <a:extLst>
              <a:ext uri="{FF2B5EF4-FFF2-40B4-BE49-F238E27FC236}">
                <a16:creationId xmlns:a16="http://schemas.microsoft.com/office/drawing/2014/main" id="{C912D2A6-FA57-4A1B-0196-B6B32E394B5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607254B-FEC3-68DC-1A36-9F6C1237F81D}"/>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80289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18B3-379D-F7C9-F5A2-40D5BC8EC9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C32125A-1D22-6C0C-E708-C403B94B7423}"/>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4" name="Footer Placeholder 3">
            <a:extLst>
              <a:ext uri="{FF2B5EF4-FFF2-40B4-BE49-F238E27FC236}">
                <a16:creationId xmlns:a16="http://schemas.microsoft.com/office/drawing/2014/main" id="{3A253B7D-7A11-BF86-E3DA-E28202497DB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EE9880-F6E5-5D3E-414C-0574235A0AFC}"/>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52419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E0DA9B-36ED-C1F2-13ED-385DE38C99D9}"/>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3" name="Footer Placeholder 2">
            <a:extLst>
              <a:ext uri="{FF2B5EF4-FFF2-40B4-BE49-F238E27FC236}">
                <a16:creationId xmlns:a16="http://schemas.microsoft.com/office/drawing/2014/main" id="{E114AF97-9999-796C-9181-437635EBB91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AA5349-756B-2B7C-40FB-107AAF5F1C4D}"/>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400336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620D-AEB0-C63B-C772-1A4986297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9108CE-CEE6-AD6B-A1B6-16EA1C952C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1DBE71-2D5B-E32F-26C5-8B4175BB9D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2C4905-B92B-ADF6-F82B-8DDAA0B55853}"/>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6" name="Footer Placeholder 5">
            <a:extLst>
              <a:ext uri="{FF2B5EF4-FFF2-40B4-BE49-F238E27FC236}">
                <a16:creationId xmlns:a16="http://schemas.microsoft.com/office/drawing/2014/main" id="{4EB4C064-A901-4DAC-3A25-FFDA6530D2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AC0A24-3B08-E73A-8DC0-3A2B03EB3CB8}"/>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221024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F0D8-E60D-CCF3-F2E6-94133E6E9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CC343F2-198B-0F3A-97FB-B0DF3AF7C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3FA6C8-1E7A-7BC9-9C9F-8CF806F237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2D1D5C-2364-E7B5-5C67-584591AA2FCA}"/>
              </a:ext>
            </a:extLst>
          </p:cNvPr>
          <p:cNvSpPr>
            <a:spLocks noGrp="1"/>
          </p:cNvSpPr>
          <p:nvPr>
            <p:ph type="dt" sz="half" idx="10"/>
          </p:nvPr>
        </p:nvSpPr>
        <p:spPr/>
        <p:txBody>
          <a:bodyPr/>
          <a:lstStyle/>
          <a:p>
            <a:fld id="{CCFD3A81-0A01-4C71-B16A-964364C08B47}" type="datetimeFigureOut">
              <a:rPr lang="en-GB" smtClean="0"/>
              <a:t>09/06/2025</a:t>
            </a:fld>
            <a:endParaRPr lang="en-GB"/>
          </a:p>
        </p:txBody>
      </p:sp>
      <p:sp>
        <p:nvSpPr>
          <p:cNvPr id="6" name="Footer Placeholder 5">
            <a:extLst>
              <a:ext uri="{FF2B5EF4-FFF2-40B4-BE49-F238E27FC236}">
                <a16:creationId xmlns:a16="http://schemas.microsoft.com/office/drawing/2014/main" id="{EFB1E1AE-9F7D-CEFC-43C9-98BEA81CDD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DE2D72-FD0F-D870-A8D1-BFFF5A0AC27E}"/>
              </a:ext>
            </a:extLst>
          </p:cNvPr>
          <p:cNvSpPr>
            <a:spLocks noGrp="1"/>
          </p:cNvSpPr>
          <p:nvPr>
            <p:ph type="sldNum" sz="quarter" idx="12"/>
          </p:nvPr>
        </p:nvSpPr>
        <p:spPr/>
        <p:txBody>
          <a:bodyPr/>
          <a:lstStyle/>
          <a:p>
            <a:fld id="{5005A1EA-5408-43DA-8305-9F743D0C3F90}" type="slidenum">
              <a:rPr lang="en-GB" smtClean="0"/>
              <a:t>‹#›</a:t>
            </a:fld>
            <a:endParaRPr lang="en-GB"/>
          </a:p>
        </p:txBody>
      </p:sp>
    </p:spTree>
    <p:extLst>
      <p:ext uri="{BB962C8B-B14F-4D97-AF65-F5344CB8AC3E}">
        <p14:creationId xmlns:p14="http://schemas.microsoft.com/office/powerpoint/2010/main" val="163442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0F7B23-9B53-6543-242F-461159BB2B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CC660E-FBBF-082B-3EC1-811C7FBB04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6ACDB-F821-14B0-E2A5-072A0DD609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CFD3A81-0A01-4C71-B16A-964364C08B47}" type="datetimeFigureOut">
              <a:rPr lang="en-GB" smtClean="0"/>
              <a:t>09/06/2025</a:t>
            </a:fld>
            <a:endParaRPr lang="en-GB"/>
          </a:p>
        </p:txBody>
      </p:sp>
      <p:sp>
        <p:nvSpPr>
          <p:cNvPr id="5" name="Footer Placeholder 4">
            <a:extLst>
              <a:ext uri="{FF2B5EF4-FFF2-40B4-BE49-F238E27FC236}">
                <a16:creationId xmlns:a16="http://schemas.microsoft.com/office/drawing/2014/main" id="{04C023F0-D4C6-123A-A678-8689EECF5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7F373F5-48E9-724E-407A-8FD3235B94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005A1EA-5408-43DA-8305-9F743D0C3F90}" type="slidenum">
              <a:rPr lang="en-GB" smtClean="0"/>
              <a:t>‹#›</a:t>
            </a:fld>
            <a:endParaRPr lang="en-GB"/>
          </a:p>
        </p:txBody>
      </p:sp>
    </p:spTree>
    <p:extLst>
      <p:ext uri="{BB962C8B-B14F-4D97-AF65-F5344CB8AC3E}">
        <p14:creationId xmlns:p14="http://schemas.microsoft.com/office/powerpoint/2010/main" val="363798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86E09A0-83F9-32FA-CCE2-6CDC101EA210}"/>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73325D8-B346-CBF5-2F99-A2C8A345F23F}"/>
              </a:ext>
            </a:extLst>
          </p:cNvPr>
          <p:cNvSpPr>
            <a:spLocks noGrp="1"/>
          </p:cNvSpPr>
          <p:nvPr>
            <p:ph type="title"/>
          </p:nvPr>
        </p:nvSpPr>
        <p:spPr>
          <a:xfrm>
            <a:off x="785342" y="251750"/>
            <a:ext cx="9392421" cy="1330841"/>
          </a:xfrm>
        </p:spPr>
        <p:txBody>
          <a:bodyPr>
            <a:normAutofit/>
          </a:bodyPr>
          <a:lstStyle/>
          <a:p>
            <a:r>
              <a:rPr lang="en-GB" sz="2400" b="1" dirty="0">
                <a:solidFill>
                  <a:srgbClr val="006666"/>
                </a:solidFill>
              </a:rPr>
              <a:t>Welcome to Hair, Beauty and Media Make up – Here is your first activity</a:t>
            </a:r>
            <a:br>
              <a:rPr lang="en-GB" sz="2400" b="1" dirty="0">
                <a:solidFill>
                  <a:srgbClr val="006666"/>
                </a:solidFill>
              </a:rPr>
            </a:br>
            <a:r>
              <a:rPr lang="en-GB" sz="2400" b="1" dirty="0">
                <a:solidFill>
                  <a:srgbClr val="006666"/>
                </a:solidFill>
              </a:rPr>
              <a:t> </a:t>
            </a:r>
            <a:br>
              <a:rPr lang="en-GB" sz="2400" b="1" dirty="0">
                <a:solidFill>
                  <a:srgbClr val="006666"/>
                </a:solidFill>
              </a:rPr>
            </a:br>
            <a:r>
              <a:rPr lang="en-GB" sz="2000" dirty="0"/>
              <a:t>Name …………………………………   Date ………….</a:t>
            </a:r>
          </a:p>
        </p:txBody>
      </p:sp>
      <p:sp>
        <p:nvSpPr>
          <p:cNvPr id="3" name="Content Placeholder 2">
            <a:extLst>
              <a:ext uri="{FF2B5EF4-FFF2-40B4-BE49-F238E27FC236}">
                <a16:creationId xmlns:a16="http://schemas.microsoft.com/office/drawing/2014/main" id="{12BF9283-A171-A510-9F89-8284FF5AC061}"/>
              </a:ext>
            </a:extLst>
          </p:cNvPr>
          <p:cNvSpPr>
            <a:spLocks noGrp="1"/>
          </p:cNvSpPr>
          <p:nvPr>
            <p:ph idx="1"/>
          </p:nvPr>
        </p:nvSpPr>
        <p:spPr>
          <a:xfrm>
            <a:off x="255939" y="1742229"/>
            <a:ext cx="7043893" cy="4873451"/>
          </a:xfrm>
        </p:spPr>
        <p:txBody>
          <a:bodyPr>
            <a:normAutofit/>
          </a:bodyPr>
          <a:lstStyle/>
          <a:p>
            <a:pPr marL="0" indent="0">
              <a:buNone/>
            </a:pPr>
            <a:r>
              <a:rPr lang="en-GB" sz="1200" dirty="0"/>
              <a:t>Over the first 4 weeks we will be closely assessing and monitoring you to make sure that you are on the right course and working at the right level (this is called a Skills Scan). This activity will be used towards your individual Skills Scan.</a:t>
            </a:r>
            <a:r>
              <a:rPr lang="en-GB" sz="1200" b="1" dirty="0"/>
              <a:t> Please complete the tasks and hand this to your tutor in the first week.</a:t>
            </a:r>
          </a:p>
          <a:p>
            <a:pPr>
              <a:buAutoNum type="arabicParenR"/>
            </a:pPr>
            <a:r>
              <a:rPr lang="en-GB" sz="1200" dirty="0"/>
              <a:t>Produce a </a:t>
            </a:r>
            <a:r>
              <a:rPr lang="en-GB" sz="1200" b="1" dirty="0"/>
              <a:t>Personal Profile </a:t>
            </a:r>
            <a:r>
              <a:rPr lang="en-GB" sz="1200" dirty="0"/>
              <a:t>to go in your portfolio (you will start to create your portfolio in Term 1). A personal profile should be no more than 1 page. It is an opportunity to tell us all about you. Why have you chosen to do this course? What do you hope to do when you complete your qualification? What skills do you already have? Do you have a part time job? What are your hobbies? (Tip – you can add other information if you choose and most students will add a photo of themselves in the top corner). *</a:t>
            </a:r>
            <a:r>
              <a:rPr lang="en-GB" sz="1200" i="1" dirty="0"/>
              <a:t>This task will be used to help staff get to know you, inform the examiner and assess your writing skills.</a:t>
            </a:r>
          </a:p>
          <a:p>
            <a:pPr>
              <a:buFont typeface="+mj-lt"/>
              <a:buAutoNum type="arabicParenR" startAt="2"/>
            </a:pPr>
            <a:r>
              <a:rPr lang="en-GB" sz="1200" dirty="0"/>
              <a:t>Take a look at the York College website and find the </a:t>
            </a:r>
            <a:r>
              <a:rPr lang="en-GB" sz="1200" b="1" dirty="0"/>
              <a:t>Hair-Beauty-Salon-Brochure </a:t>
            </a:r>
            <a:r>
              <a:rPr lang="en-GB" sz="1200" dirty="0"/>
              <a:t>(our price list). How much would it cost a client booking a Semi-Permanent Colour on Medium - Long Hair (with a level 2 stylist – 120 mins), Back, Neck &amp; Shoulder Massage (30 mins) and a Luxury Manicure (60 mins). The client is a Friend of York College and on this occasion receives a 20% discount. </a:t>
            </a:r>
            <a:r>
              <a:rPr lang="en-GB" sz="1200" i="1" dirty="0"/>
              <a:t>PS - If you can’t work this out, don’t worry – please inform your tutor when you start.</a:t>
            </a:r>
          </a:p>
          <a:p>
            <a:pPr marL="0" indent="0">
              <a:buNone/>
            </a:pPr>
            <a:r>
              <a:rPr lang="en-GB" sz="1200" dirty="0"/>
              <a:t>Price ………………………..        How long would this take in hours ………………. and minutes …………………. ?</a:t>
            </a:r>
          </a:p>
          <a:p>
            <a:pPr marL="0" indent="0" algn="ctr">
              <a:buNone/>
            </a:pPr>
            <a:r>
              <a:rPr lang="en-GB" sz="1200" dirty="0"/>
              <a:t>* </a:t>
            </a:r>
            <a:r>
              <a:rPr lang="en-GB" sz="1200" i="1" dirty="0"/>
              <a:t>This task will be used to ensure that students are aware of the importance of maths/ numeracy in Hair, Beauty and Media Make up</a:t>
            </a:r>
          </a:p>
          <a:p>
            <a:pPr>
              <a:buFont typeface="+mj-lt"/>
              <a:buAutoNum type="arabicParenR" startAt="3"/>
            </a:pPr>
            <a:r>
              <a:rPr lang="en-GB" sz="1200" dirty="0"/>
              <a:t>Demonstrate your research skills by drawing and labelling a diagram of the hair (key words – layers / structure / hair / cuticle / cortex / medulla). *</a:t>
            </a:r>
            <a:r>
              <a:rPr lang="en-GB" sz="1200" i="1" dirty="0"/>
              <a:t>Optional – if you would like to demonstrate higher level learning, please also explain the diagram that you have drawn.</a:t>
            </a:r>
          </a:p>
          <a:p>
            <a:pPr marL="0" indent="0">
              <a:buNone/>
            </a:pPr>
            <a:endParaRPr lang="en-GB" sz="800" dirty="0"/>
          </a:p>
          <a:p>
            <a:pPr marL="0" indent="0">
              <a:buNone/>
            </a:pPr>
            <a:r>
              <a:rPr lang="en-GB" sz="800" dirty="0"/>
              <a:t>We look forward to seeing you soon and guiding you in your chosen career.  You will get more knowledge about your course if you start to follow us on social media. Check out our Instagram page (</a:t>
            </a:r>
            <a:r>
              <a:rPr lang="en-GB" sz="800" b="0" i="0" dirty="0" err="1">
                <a:solidFill>
                  <a:srgbClr val="000000"/>
                </a:solidFill>
                <a:effectLst/>
                <a:latin typeface="-apple-system"/>
              </a:rPr>
              <a:t>yorkcollegehairandbeauty</a:t>
            </a:r>
            <a:r>
              <a:rPr lang="en-GB" sz="800" b="0" i="0" dirty="0">
                <a:solidFill>
                  <a:srgbClr val="000000"/>
                </a:solidFill>
                <a:effectLst/>
                <a:latin typeface="-apple-system"/>
              </a:rPr>
              <a:t>)</a:t>
            </a:r>
          </a:p>
          <a:p>
            <a:pPr marL="0" indent="0">
              <a:buNone/>
            </a:pPr>
            <a:endParaRPr lang="en-GB" sz="800" dirty="0"/>
          </a:p>
        </p:txBody>
      </p:sp>
      <p:pic>
        <p:nvPicPr>
          <p:cNvPr id="5" name="Picture 4" descr="A logo for a hair salon&#10;&#10;AI-generated content may be incorrect.">
            <a:extLst>
              <a:ext uri="{FF2B5EF4-FFF2-40B4-BE49-F238E27FC236}">
                <a16:creationId xmlns:a16="http://schemas.microsoft.com/office/drawing/2014/main" id="{4239871E-9A08-2404-0B14-CDDCEF0A17C3}"/>
              </a:ext>
            </a:extLst>
          </p:cNvPr>
          <p:cNvPicPr>
            <a:picLocks noChangeAspect="1"/>
          </p:cNvPicPr>
          <p:nvPr/>
        </p:nvPicPr>
        <p:blipFill>
          <a:blip r:embed="rId2">
            <a:extLst>
              <a:ext uri="{28A0092B-C50C-407E-A947-70E740481C1C}">
                <a14:useLocalDpi xmlns:a14="http://schemas.microsoft.com/office/drawing/2010/main" val="0"/>
              </a:ext>
            </a:extLst>
          </a:blip>
          <a:srcRect l="2776" r="3905"/>
          <a:stretch>
            <a:fillRect/>
          </a:stretch>
        </p:blipFill>
        <p:spPr>
          <a:xfrm>
            <a:off x="7829235" y="1551042"/>
            <a:ext cx="3613382" cy="3755915"/>
          </a:xfrm>
          <a:prstGeom prst="rect">
            <a:avLst/>
          </a:prstGeom>
        </p:spPr>
      </p:pic>
      <p:sp>
        <p:nvSpPr>
          <p:cNvPr id="32" name="Freeform: Shape 31">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61230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130</TotalTime>
  <Words>450</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-apple-system</vt:lpstr>
      <vt:lpstr>Aptos</vt:lpstr>
      <vt:lpstr>Aptos Display</vt:lpstr>
      <vt:lpstr>Arial</vt:lpstr>
      <vt:lpstr>Office Theme</vt:lpstr>
      <vt:lpstr>Welcome to Hair, Beauty and Media Make up – Here is your first activity   Name …………………………………   Date ………….</vt:lpstr>
    </vt:vector>
  </TitlesOfParts>
  <Company>York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Goodman</dc:creator>
  <cp:lastModifiedBy>Karen Goodman</cp:lastModifiedBy>
  <cp:revision>2</cp:revision>
  <dcterms:created xsi:type="dcterms:W3CDTF">2025-05-21T19:38:20Z</dcterms:created>
  <dcterms:modified xsi:type="dcterms:W3CDTF">2025-06-09T12:14:57Z</dcterms:modified>
</cp:coreProperties>
</file>