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2" r:id="rId3"/>
    <p:sldId id="260" r:id="rId4"/>
    <p:sldId id="263"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66"/>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966C8F-6B3C-4D4E-92B3-F1AE12E0B7A2}" v="5" dt="2026-06-02T09:21:35.3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964"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4.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Robinson" userId="b668dac1-bd7a-499e-9f2d-3387ce1fb9f0" providerId="ADAL" clId="{35F003A7-B3D8-4405-A174-9726AD3F6AE8}"/>
    <pc:docChg chg="addSld modSld">
      <pc:chgData name="Claire Robinson" userId="b668dac1-bd7a-499e-9f2d-3387ce1fb9f0" providerId="ADAL" clId="{35F003A7-B3D8-4405-A174-9726AD3F6AE8}" dt="2026-06-02T09:35:03.019" v="6" actId="20577"/>
      <pc:docMkLst>
        <pc:docMk/>
      </pc:docMkLst>
      <pc:sldChg chg="modSp add mod">
        <pc:chgData name="Claire Robinson" userId="b668dac1-bd7a-499e-9f2d-3387ce1fb9f0" providerId="ADAL" clId="{35F003A7-B3D8-4405-A174-9726AD3F6AE8}" dt="2026-06-02T09:35:03.019" v="6" actId="20577"/>
        <pc:sldMkLst>
          <pc:docMk/>
          <pc:sldMk cId="2167974471" sldId="263"/>
        </pc:sldMkLst>
        <pc:spChg chg="mod">
          <ac:chgData name="Claire Robinson" userId="b668dac1-bd7a-499e-9f2d-3387ce1fb9f0" providerId="ADAL" clId="{35F003A7-B3D8-4405-A174-9726AD3F6AE8}" dt="2026-06-02T09:35:03.019" v="6" actId="20577"/>
          <ac:spMkLst>
            <pc:docMk/>
            <pc:sldMk cId="2167974471" sldId="263"/>
            <ac:spMk id="2" creationId="{389CBD2D-6954-7EFA-2061-E0B8914C88C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2B0C9-996E-8569-5A69-F2D513AD44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32008B9-6908-D3C4-2519-7EC3ECB40B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49BFB9D-7619-85F1-48BB-F665F8C3E609}"/>
              </a:ext>
            </a:extLst>
          </p:cNvPr>
          <p:cNvSpPr>
            <a:spLocks noGrp="1"/>
          </p:cNvSpPr>
          <p:nvPr>
            <p:ph type="dt" sz="half" idx="10"/>
          </p:nvPr>
        </p:nvSpPr>
        <p:spPr/>
        <p:txBody>
          <a:bodyPr/>
          <a:lstStyle/>
          <a:p>
            <a:fld id="{CCFD3A81-0A01-4C71-B16A-964364C08B47}" type="datetimeFigureOut">
              <a:rPr lang="en-GB" smtClean="0"/>
              <a:t>02/06/2026</a:t>
            </a:fld>
            <a:endParaRPr lang="en-GB"/>
          </a:p>
        </p:txBody>
      </p:sp>
      <p:sp>
        <p:nvSpPr>
          <p:cNvPr id="5" name="Footer Placeholder 4">
            <a:extLst>
              <a:ext uri="{FF2B5EF4-FFF2-40B4-BE49-F238E27FC236}">
                <a16:creationId xmlns:a16="http://schemas.microsoft.com/office/drawing/2014/main" id="{10EF2E37-4CBA-218C-4C57-BEECC8C38DA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4C131ED-E30E-F8A9-E9A5-C0FDFB9BEC38}"/>
              </a:ext>
            </a:extLst>
          </p:cNvPr>
          <p:cNvSpPr>
            <a:spLocks noGrp="1"/>
          </p:cNvSpPr>
          <p:nvPr>
            <p:ph type="sldNum" sz="quarter" idx="12"/>
          </p:nvPr>
        </p:nvSpPr>
        <p:spPr/>
        <p:txBody>
          <a:bodyPr/>
          <a:lstStyle/>
          <a:p>
            <a:fld id="{5005A1EA-5408-43DA-8305-9F743D0C3F90}" type="slidenum">
              <a:rPr lang="en-GB" smtClean="0"/>
              <a:t>‹#›</a:t>
            </a:fld>
            <a:endParaRPr lang="en-GB"/>
          </a:p>
        </p:txBody>
      </p:sp>
    </p:spTree>
    <p:extLst>
      <p:ext uri="{BB962C8B-B14F-4D97-AF65-F5344CB8AC3E}">
        <p14:creationId xmlns:p14="http://schemas.microsoft.com/office/powerpoint/2010/main" val="4206635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90629-628C-E23E-F8CA-7A189D3B85F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A2EA4BD-D957-B999-5FE9-336B60A67DD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E71EDA8-29D4-CFF8-1DDE-0EC76CA983F9}"/>
              </a:ext>
            </a:extLst>
          </p:cNvPr>
          <p:cNvSpPr>
            <a:spLocks noGrp="1"/>
          </p:cNvSpPr>
          <p:nvPr>
            <p:ph type="dt" sz="half" idx="10"/>
          </p:nvPr>
        </p:nvSpPr>
        <p:spPr/>
        <p:txBody>
          <a:bodyPr/>
          <a:lstStyle/>
          <a:p>
            <a:fld id="{CCFD3A81-0A01-4C71-B16A-964364C08B47}" type="datetimeFigureOut">
              <a:rPr lang="en-GB" smtClean="0"/>
              <a:t>02/06/2026</a:t>
            </a:fld>
            <a:endParaRPr lang="en-GB"/>
          </a:p>
        </p:txBody>
      </p:sp>
      <p:sp>
        <p:nvSpPr>
          <p:cNvPr id="5" name="Footer Placeholder 4">
            <a:extLst>
              <a:ext uri="{FF2B5EF4-FFF2-40B4-BE49-F238E27FC236}">
                <a16:creationId xmlns:a16="http://schemas.microsoft.com/office/drawing/2014/main" id="{FDD98675-7520-38DF-AFBA-A8C842D902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3A497A-EC8E-5A27-5559-AD65209543D2}"/>
              </a:ext>
            </a:extLst>
          </p:cNvPr>
          <p:cNvSpPr>
            <a:spLocks noGrp="1"/>
          </p:cNvSpPr>
          <p:nvPr>
            <p:ph type="sldNum" sz="quarter" idx="12"/>
          </p:nvPr>
        </p:nvSpPr>
        <p:spPr/>
        <p:txBody>
          <a:bodyPr/>
          <a:lstStyle/>
          <a:p>
            <a:fld id="{5005A1EA-5408-43DA-8305-9F743D0C3F90}" type="slidenum">
              <a:rPr lang="en-GB" smtClean="0"/>
              <a:t>‹#›</a:t>
            </a:fld>
            <a:endParaRPr lang="en-GB"/>
          </a:p>
        </p:txBody>
      </p:sp>
    </p:spTree>
    <p:extLst>
      <p:ext uri="{BB962C8B-B14F-4D97-AF65-F5344CB8AC3E}">
        <p14:creationId xmlns:p14="http://schemas.microsoft.com/office/powerpoint/2010/main" val="3904629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97401E-ABCF-934B-C669-026237CD539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01796F3-C46E-9990-825C-C6F0848A228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86BB76-3EB7-CB9D-4B13-488966799ED5}"/>
              </a:ext>
            </a:extLst>
          </p:cNvPr>
          <p:cNvSpPr>
            <a:spLocks noGrp="1"/>
          </p:cNvSpPr>
          <p:nvPr>
            <p:ph type="dt" sz="half" idx="10"/>
          </p:nvPr>
        </p:nvSpPr>
        <p:spPr/>
        <p:txBody>
          <a:bodyPr/>
          <a:lstStyle/>
          <a:p>
            <a:fld id="{CCFD3A81-0A01-4C71-B16A-964364C08B47}" type="datetimeFigureOut">
              <a:rPr lang="en-GB" smtClean="0"/>
              <a:t>02/06/2026</a:t>
            </a:fld>
            <a:endParaRPr lang="en-GB"/>
          </a:p>
        </p:txBody>
      </p:sp>
      <p:sp>
        <p:nvSpPr>
          <p:cNvPr id="5" name="Footer Placeholder 4">
            <a:extLst>
              <a:ext uri="{FF2B5EF4-FFF2-40B4-BE49-F238E27FC236}">
                <a16:creationId xmlns:a16="http://schemas.microsoft.com/office/drawing/2014/main" id="{57D8AD49-7F03-DEF9-7CA4-702B4D613F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A96C6B-60EC-3A29-7A0E-F0ED39025760}"/>
              </a:ext>
            </a:extLst>
          </p:cNvPr>
          <p:cNvSpPr>
            <a:spLocks noGrp="1"/>
          </p:cNvSpPr>
          <p:nvPr>
            <p:ph type="sldNum" sz="quarter" idx="12"/>
          </p:nvPr>
        </p:nvSpPr>
        <p:spPr/>
        <p:txBody>
          <a:bodyPr/>
          <a:lstStyle/>
          <a:p>
            <a:fld id="{5005A1EA-5408-43DA-8305-9F743D0C3F90}" type="slidenum">
              <a:rPr lang="en-GB" smtClean="0"/>
              <a:t>‹#›</a:t>
            </a:fld>
            <a:endParaRPr lang="en-GB"/>
          </a:p>
        </p:txBody>
      </p:sp>
    </p:spTree>
    <p:extLst>
      <p:ext uri="{BB962C8B-B14F-4D97-AF65-F5344CB8AC3E}">
        <p14:creationId xmlns:p14="http://schemas.microsoft.com/office/powerpoint/2010/main" val="2574772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B124E-9AAF-4CD2-5892-CA5D1FC4BE0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30E72CC-E33A-8ED5-3F41-B8177F460C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D1DE7B7-3A21-1D7C-6A5D-4186C0C3288F}"/>
              </a:ext>
            </a:extLst>
          </p:cNvPr>
          <p:cNvSpPr>
            <a:spLocks noGrp="1"/>
          </p:cNvSpPr>
          <p:nvPr>
            <p:ph type="dt" sz="half" idx="10"/>
          </p:nvPr>
        </p:nvSpPr>
        <p:spPr/>
        <p:txBody>
          <a:bodyPr/>
          <a:lstStyle/>
          <a:p>
            <a:fld id="{CCFD3A81-0A01-4C71-B16A-964364C08B47}" type="datetimeFigureOut">
              <a:rPr lang="en-GB" smtClean="0"/>
              <a:t>02/06/2026</a:t>
            </a:fld>
            <a:endParaRPr lang="en-GB"/>
          </a:p>
        </p:txBody>
      </p:sp>
      <p:sp>
        <p:nvSpPr>
          <p:cNvPr id="5" name="Footer Placeholder 4">
            <a:extLst>
              <a:ext uri="{FF2B5EF4-FFF2-40B4-BE49-F238E27FC236}">
                <a16:creationId xmlns:a16="http://schemas.microsoft.com/office/drawing/2014/main" id="{97734E15-739C-DA19-908C-2E6FF84DC24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EADBBB-DA3B-A27D-C2E6-92892D489AA6}"/>
              </a:ext>
            </a:extLst>
          </p:cNvPr>
          <p:cNvSpPr>
            <a:spLocks noGrp="1"/>
          </p:cNvSpPr>
          <p:nvPr>
            <p:ph type="sldNum" sz="quarter" idx="12"/>
          </p:nvPr>
        </p:nvSpPr>
        <p:spPr/>
        <p:txBody>
          <a:bodyPr/>
          <a:lstStyle/>
          <a:p>
            <a:fld id="{5005A1EA-5408-43DA-8305-9F743D0C3F90}" type="slidenum">
              <a:rPr lang="en-GB" smtClean="0"/>
              <a:t>‹#›</a:t>
            </a:fld>
            <a:endParaRPr lang="en-GB"/>
          </a:p>
        </p:txBody>
      </p:sp>
    </p:spTree>
    <p:extLst>
      <p:ext uri="{BB962C8B-B14F-4D97-AF65-F5344CB8AC3E}">
        <p14:creationId xmlns:p14="http://schemas.microsoft.com/office/powerpoint/2010/main" val="2745773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3D106-83F4-71C8-F80C-D9F99BD472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9FEB295-D1CC-2417-7BF2-0215BD22F3C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7CF9A74-95DB-D8CE-31FD-3A22D35BDD87}"/>
              </a:ext>
            </a:extLst>
          </p:cNvPr>
          <p:cNvSpPr>
            <a:spLocks noGrp="1"/>
          </p:cNvSpPr>
          <p:nvPr>
            <p:ph type="dt" sz="half" idx="10"/>
          </p:nvPr>
        </p:nvSpPr>
        <p:spPr/>
        <p:txBody>
          <a:bodyPr/>
          <a:lstStyle/>
          <a:p>
            <a:fld id="{CCFD3A81-0A01-4C71-B16A-964364C08B47}" type="datetimeFigureOut">
              <a:rPr lang="en-GB" smtClean="0"/>
              <a:t>02/06/2026</a:t>
            </a:fld>
            <a:endParaRPr lang="en-GB"/>
          </a:p>
        </p:txBody>
      </p:sp>
      <p:sp>
        <p:nvSpPr>
          <p:cNvPr id="5" name="Footer Placeholder 4">
            <a:extLst>
              <a:ext uri="{FF2B5EF4-FFF2-40B4-BE49-F238E27FC236}">
                <a16:creationId xmlns:a16="http://schemas.microsoft.com/office/drawing/2014/main" id="{70A79D84-675A-420B-8885-47D9CD7096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652692-08EA-333A-5864-B7283D138F09}"/>
              </a:ext>
            </a:extLst>
          </p:cNvPr>
          <p:cNvSpPr>
            <a:spLocks noGrp="1"/>
          </p:cNvSpPr>
          <p:nvPr>
            <p:ph type="sldNum" sz="quarter" idx="12"/>
          </p:nvPr>
        </p:nvSpPr>
        <p:spPr/>
        <p:txBody>
          <a:bodyPr/>
          <a:lstStyle/>
          <a:p>
            <a:fld id="{5005A1EA-5408-43DA-8305-9F743D0C3F90}" type="slidenum">
              <a:rPr lang="en-GB" smtClean="0"/>
              <a:t>‹#›</a:t>
            </a:fld>
            <a:endParaRPr lang="en-GB"/>
          </a:p>
        </p:txBody>
      </p:sp>
    </p:spTree>
    <p:extLst>
      <p:ext uri="{BB962C8B-B14F-4D97-AF65-F5344CB8AC3E}">
        <p14:creationId xmlns:p14="http://schemas.microsoft.com/office/powerpoint/2010/main" val="11245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C46F8-1AA4-05C5-06B8-94C5654886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5CF2F04-7756-63E0-8396-F8902565D39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3529597-E310-2E44-A6FE-F1295159A2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EFE00EB-9431-3685-A621-541C1717D7BD}"/>
              </a:ext>
            </a:extLst>
          </p:cNvPr>
          <p:cNvSpPr>
            <a:spLocks noGrp="1"/>
          </p:cNvSpPr>
          <p:nvPr>
            <p:ph type="dt" sz="half" idx="10"/>
          </p:nvPr>
        </p:nvSpPr>
        <p:spPr/>
        <p:txBody>
          <a:bodyPr/>
          <a:lstStyle/>
          <a:p>
            <a:fld id="{CCFD3A81-0A01-4C71-B16A-964364C08B47}" type="datetimeFigureOut">
              <a:rPr lang="en-GB" smtClean="0"/>
              <a:t>02/06/2026</a:t>
            </a:fld>
            <a:endParaRPr lang="en-GB"/>
          </a:p>
        </p:txBody>
      </p:sp>
      <p:sp>
        <p:nvSpPr>
          <p:cNvPr id="6" name="Footer Placeholder 5">
            <a:extLst>
              <a:ext uri="{FF2B5EF4-FFF2-40B4-BE49-F238E27FC236}">
                <a16:creationId xmlns:a16="http://schemas.microsoft.com/office/drawing/2014/main" id="{D85F9B21-2FB0-4E86-C047-60B1082454B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312266F-8117-3B5A-C8F2-15CC8F3881F5}"/>
              </a:ext>
            </a:extLst>
          </p:cNvPr>
          <p:cNvSpPr>
            <a:spLocks noGrp="1"/>
          </p:cNvSpPr>
          <p:nvPr>
            <p:ph type="sldNum" sz="quarter" idx="12"/>
          </p:nvPr>
        </p:nvSpPr>
        <p:spPr/>
        <p:txBody>
          <a:bodyPr/>
          <a:lstStyle/>
          <a:p>
            <a:fld id="{5005A1EA-5408-43DA-8305-9F743D0C3F90}" type="slidenum">
              <a:rPr lang="en-GB" smtClean="0"/>
              <a:t>‹#›</a:t>
            </a:fld>
            <a:endParaRPr lang="en-GB"/>
          </a:p>
        </p:txBody>
      </p:sp>
    </p:spTree>
    <p:extLst>
      <p:ext uri="{BB962C8B-B14F-4D97-AF65-F5344CB8AC3E}">
        <p14:creationId xmlns:p14="http://schemas.microsoft.com/office/powerpoint/2010/main" val="954250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A820E-5287-9F0C-94E1-191CA5CCC13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E7D7A9A-120E-5D8A-0720-4A18710E06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F2B933-AD81-A08D-2869-0E067217CE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403A489-F805-7F5C-BB57-3D7F50E7D0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010914-47F5-F230-4787-71DD6A3FCDF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9AB1BA9-1BC7-CFDC-75BB-CAC2437500EB}"/>
              </a:ext>
            </a:extLst>
          </p:cNvPr>
          <p:cNvSpPr>
            <a:spLocks noGrp="1"/>
          </p:cNvSpPr>
          <p:nvPr>
            <p:ph type="dt" sz="half" idx="10"/>
          </p:nvPr>
        </p:nvSpPr>
        <p:spPr/>
        <p:txBody>
          <a:bodyPr/>
          <a:lstStyle/>
          <a:p>
            <a:fld id="{CCFD3A81-0A01-4C71-B16A-964364C08B47}" type="datetimeFigureOut">
              <a:rPr lang="en-GB" smtClean="0"/>
              <a:t>02/06/2026</a:t>
            </a:fld>
            <a:endParaRPr lang="en-GB"/>
          </a:p>
        </p:txBody>
      </p:sp>
      <p:sp>
        <p:nvSpPr>
          <p:cNvPr id="8" name="Footer Placeholder 7">
            <a:extLst>
              <a:ext uri="{FF2B5EF4-FFF2-40B4-BE49-F238E27FC236}">
                <a16:creationId xmlns:a16="http://schemas.microsoft.com/office/drawing/2014/main" id="{C912D2A6-FA57-4A1B-0196-B6B32E394B5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607254B-FEC3-68DC-1A36-9F6C1237F81D}"/>
              </a:ext>
            </a:extLst>
          </p:cNvPr>
          <p:cNvSpPr>
            <a:spLocks noGrp="1"/>
          </p:cNvSpPr>
          <p:nvPr>
            <p:ph type="sldNum" sz="quarter" idx="12"/>
          </p:nvPr>
        </p:nvSpPr>
        <p:spPr/>
        <p:txBody>
          <a:bodyPr/>
          <a:lstStyle/>
          <a:p>
            <a:fld id="{5005A1EA-5408-43DA-8305-9F743D0C3F90}" type="slidenum">
              <a:rPr lang="en-GB" smtClean="0"/>
              <a:t>‹#›</a:t>
            </a:fld>
            <a:endParaRPr lang="en-GB"/>
          </a:p>
        </p:txBody>
      </p:sp>
    </p:spTree>
    <p:extLst>
      <p:ext uri="{BB962C8B-B14F-4D97-AF65-F5344CB8AC3E}">
        <p14:creationId xmlns:p14="http://schemas.microsoft.com/office/powerpoint/2010/main" val="802894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618B3-379D-F7C9-F5A2-40D5BC8EC9A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C32125A-1D22-6C0C-E708-C403B94B7423}"/>
              </a:ext>
            </a:extLst>
          </p:cNvPr>
          <p:cNvSpPr>
            <a:spLocks noGrp="1"/>
          </p:cNvSpPr>
          <p:nvPr>
            <p:ph type="dt" sz="half" idx="10"/>
          </p:nvPr>
        </p:nvSpPr>
        <p:spPr/>
        <p:txBody>
          <a:bodyPr/>
          <a:lstStyle/>
          <a:p>
            <a:fld id="{CCFD3A81-0A01-4C71-B16A-964364C08B47}" type="datetimeFigureOut">
              <a:rPr lang="en-GB" smtClean="0"/>
              <a:t>02/06/2026</a:t>
            </a:fld>
            <a:endParaRPr lang="en-GB"/>
          </a:p>
        </p:txBody>
      </p:sp>
      <p:sp>
        <p:nvSpPr>
          <p:cNvPr id="4" name="Footer Placeholder 3">
            <a:extLst>
              <a:ext uri="{FF2B5EF4-FFF2-40B4-BE49-F238E27FC236}">
                <a16:creationId xmlns:a16="http://schemas.microsoft.com/office/drawing/2014/main" id="{3A253B7D-7A11-BF86-E3DA-E28202497DB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5EE9880-F6E5-5D3E-414C-0574235A0AFC}"/>
              </a:ext>
            </a:extLst>
          </p:cNvPr>
          <p:cNvSpPr>
            <a:spLocks noGrp="1"/>
          </p:cNvSpPr>
          <p:nvPr>
            <p:ph type="sldNum" sz="quarter" idx="12"/>
          </p:nvPr>
        </p:nvSpPr>
        <p:spPr/>
        <p:txBody>
          <a:bodyPr/>
          <a:lstStyle/>
          <a:p>
            <a:fld id="{5005A1EA-5408-43DA-8305-9F743D0C3F90}" type="slidenum">
              <a:rPr lang="en-GB" smtClean="0"/>
              <a:t>‹#›</a:t>
            </a:fld>
            <a:endParaRPr lang="en-GB"/>
          </a:p>
        </p:txBody>
      </p:sp>
    </p:spTree>
    <p:extLst>
      <p:ext uri="{BB962C8B-B14F-4D97-AF65-F5344CB8AC3E}">
        <p14:creationId xmlns:p14="http://schemas.microsoft.com/office/powerpoint/2010/main" val="524191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E0DA9B-36ED-C1F2-13ED-385DE38C99D9}"/>
              </a:ext>
            </a:extLst>
          </p:cNvPr>
          <p:cNvSpPr>
            <a:spLocks noGrp="1"/>
          </p:cNvSpPr>
          <p:nvPr>
            <p:ph type="dt" sz="half" idx="10"/>
          </p:nvPr>
        </p:nvSpPr>
        <p:spPr/>
        <p:txBody>
          <a:bodyPr/>
          <a:lstStyle/>
          <a:p>
            <a:fld id="{CCFD3A81-0A01-4C71-B16A-964364C08B47}" type="datetimeFigureOut">
              <a:rPr lang="en-GB" smtClean="0"/>
              <a:t>02/06/2026</a:t>
            </a:fld>
            <a:endParaRPr lang="en-GB"/>
          </a:p>
        </p:txBody>
      </p:sp>
      <p:sp>
        <p:nvSpPr>
          <p:cNvPr id="3" name="Footer Placeholder 2">
            <a:extLst>
              <a:ext uri="{FF2B5EF4-FFF2-40B4-BE49-F238E27FC236}">
                <a16:creationId xmlns:a16="http://schemas.microsoft.com/office/drawing/2014/main" id="{E114AF97-9999-796C-9181-437635EBB91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CAA5349-756B-2B7C-40FB-107AAF5F1C4D}"/>
              </a:ext>
            </a:extLst>
          </p:cNvPr>
          <p:cNvSpPr>
            <a:spLocks noGrp="1"/>
          </p:cNvSpPr>
          <p:nvPr>
            <p:ph type="sldNum" sz="quarter" idx="12"/>
          </p:nvPr>
        </p:nvSpPr>
        <p:spPr/>
        <p:txBody>
          <a:bodyPr/>
          <a:lstStyle/>
          <a:p>
            <a:fld id="{5005A1EA-5408-43DA-8305-9F743D0C3F90}" type="slidenum">
              <a:rPr lang="en-GB" smtClean="0"/>
              <a:t>‹#›</a:t>
            </a:fld>
            <a:endParaRPr lang="en-GB"/>
          </a:p>
        </p:txBody>
      </p:sp>
    </p:spTree>
    <p:extLst>
      <p:ext uri="{BB962C8B-B14F-4D97-AF65-F5344CB8AC3E}">
        <p14:creationId xmlns:p14="http://schemas.microsoft.com/office/powerpoint/2010/main" val="4003366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3620D-AEB0-C63B-C772-1A49862971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C9108CE-CEE6-AD6B-A1B6-16EA1C952C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F1DBE71-2D5B-E32F-26C5-8B4175BB9D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2C4905-B92B-ADF6-F82B-8DDAA0B55853}"/>
              </a:ext>
            </a:extLst>
          </p:cNvPr>
          <p:cNvSpPr>
            <a:spLocks noGrp="1"/>
          </p:cNvSpPr>
          <p:nvPr>
            <p:ph type="dt" sz="half" idx="10"/>
          </p:nvPr>
        </p:nvSpPr>
        <p:spPr/>
        <p:txBody>
          <a:bodyPr/>
          <a:lstStyle/>
          <a:p>
            <a:fld id="{CCFD3A81-0A01-4C71-B16A-964364C08B47}" type="datetimeFigureOut">
              <a:rPr lang="en-GB" smtClean="0"/>
              <a:t>02/06/2026</a:t>
            </a:fld>
            <a:endParaRPr lang="en-GB"/>
          </a:p>
        </p:txBody>
      </p:sp>
      <p:sp>
        <p:nvSpPr>
          <p:cNvPr id="6" name="Footer Placeholder 5">
            <a:extLst>
              <a:ext uri="{FF2B5EF4-FFF2-40B4-BE49-F238E27FC236}">
                <a16:creationId xmlns:a16="http://schemas.microsoft.com/office/drawing/2014/main" id="{4EB4C064-A901-4DAC-3A25-FFDA6530D2A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2AC0A24-3B08-E73A-8DC0-3A2B03EB3CB8}"/>
              </a:ext>
            </a:extLst>
          </p:cNvPr>
          <p:cNvSpPr>
            <a:spLocks noGrp="1"/>
          </p:cNvSpPr>
          <p:nvPr>
            <p:ph type="sldNum" sz="quarter" idx="12"/>
          </p:nvPr>
        </p:nvSpPr>
        <p:spPr/>
        <p:txBody>
          <a:bodyPr/>
          <a:lstStyle/>
          <a:p>
            <a:fld id="{5005A1EA-5408-43DA-8305-9F743D0C3F90}" type="slidenum">
              <a:rPr lang="en-GB" smtClean="0"/>
              <a:t>‹#›</a:t>
            </a:fld>
            <a:endParaRPr lang="en-GB"/>
          </a:p>
        </p:txBody>
      </p:sp>
    </p:spTree>
    <p:extLst>
      <p:ext uri="{BB962C8B-B14F-4D97-AF65-F5344CB8AC3E}">
        <p14:creationId xmlns:p14="http://schemas.microsoft.com/office/powerpoint/2010/main" val="2210249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EF0D8-E60D-CCF3-F2E6-94133E6E98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CC343F2-198B-0F3A-97FB-B0DF3AF7C7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E3FA6C8-1E7A-7BC9-9C9F-8CF806F237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2D1D5C-2364-E7B5-5C67-584591AA2FCA}"/>
              </a:ext>
            </a:extLst>
          </p:cNvPr>
          <p:cNvSpPr>
            <a:spLocks noGrp="1"/>
          </p:cNvSpPr>
          <p:nvPr>
            <p:ph type="dt" sz="half" idx="10"/>
          </p:nvPr>
        </p:nvSpPr>
        <p:spPr/>
        <p:txBody>
          <a:bodyPr/>
          <a:lstStyle/>
          <a:p>
            <a:fld id="{CCFD3A81-0A01-4C71-B16A-964364C08B47}" type="datetimeFigureOut">
              <a:rPr lang="en-GB" smtClean="0"/>
              <a:t>02/06/2026</a:t>
            </a:fld>
            <a:endParaRPr lang="en-GB"/>
          </a:p>
        </p:txBody>
      </p:sp>
      <p:sp>
        <p:nvSpPr>
          <p:cNvPr id="6" name="Footer Placeholder 5">
            <a:extLst>
              <a:ext uri="{FF2B5EF4-FFF2-40B4-BE49-F238E27FC236}">
                <a16:creationId xmlns:a16="http://schemas.microsoft.com/office/drawing/2014/main" id="{EFB1E1AE-9F7D-CEFC-43C9-98BEA81CDD8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1DE2D72-FD0F-D870-A8D1-BFFF5A0AC27E}"/>
              </a:ext>
            </a:extLst>
          </p:cNvPr>
          <p:cNvSpPr>
            <a:spLocks noGrp="1"/>
          </p:cNvSpPr>
          <p:nvPr>
            <p:ph type="sldNum" sz="quarter" idx="12"/>
          </p:nvPr>
        </p:nvSpPr>
        <p:spPr/>
        <p:txBody>
          <a:bodyPr/>
          <a:lstStyle/>
          <a:p>
            <a:fld id="{5005A1EA-5408-43DA-8305-9F743D0C3F90}" type="slidenum">
              <a:rPr lang="en-GB" smtClean="0"/>
              <a:t>‹#›</a:t>
            </a:fld>
            <a:endParaRPr lang="en-GB"/>
          </a:p>
        </p:txBody>
      </p:sp>
    </p:spTree>
    <p:extLst>
      <p:ext uri="{BB962C8B-B14F-4D97-AF65-F5344CB8AC3E}">
        <p14:creationId xmlns:p14="http://schemas.microsoft.com/office/powerpoint/2010/main" val="163442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0F7B23-9B53-6543-242F-461159BB2B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FCC660E-FBBF-082B-3EC1-811C7FBB04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456ACDB-F821-14B0-E2A5-072A0DD609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CFD3A81-0A01-4C71-B16A-964364C08B47}" type="datetimeFigureOut">
              <a:rPr lang="en-GB" smtClean="0"/>
              <a:t>02/06/2026</a:t>
            </a:fld>
            <a:endParaRPr lang="en-GB"/>
          </a:p>
        </p:txBody>
      </p:sp>
      <p:sp>
        <p:nvSpPr>
          <p:cNvPr id="5" name="Footer Placeholder 4">
            <a:extLst>
              <a:ext uri="{FF2B5EF4-FFF2-40B4-BE49-F238E27FC236}">
                <a16:creationId xmlns:a16="http://schemas.microsoft.com/office/drawing/2014/main" id="{04C023F0-D4C6-123A-A678-8689EECF51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7F373F5-48E9-724E-407A-8FD3235B94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005A1EA-5408-43DA-8305-9F743D0C3F90}" type="slidenum">
              <a:rPr lang="en-GB" smtClean="0"/>
              <a:t>‹#›</a:t>
            </a:fld>
            <a:endParaRPr lang="en-GB"/>
          </a:p>
        </p:txBody>
      </p:sp>
    </p:spTree>
    <p:extLst>
      <p:ext uri="{BB962C8B-B14F-4D97-AF65-F5344CB8AC3E}">
        <p14:creationId xmlns:p14="http://schemas.microsoft.com/office/powerpoint/2010/main" val="36379852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160C5F-16DC-0732-645A-C51BEEB9101E}"/>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EA96AF51-FFC9-CD33-B1E1-EDCA931D7A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143E7E7A-9315-E3CA-770A-B8AD48F8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2051491-F051-E16C-30CB-9BDD9C9D4236}"/>
              </a:ext>
            </a:extLst>
          </p:cNvPr>
          <p:cNvSpPr>
            <a:spLocks noGrp="1"/>
          </p:cNvSpPr>
          <p:nvPr>
            <p:ph type="title"/>
          </p:nvPr>
        </p:nvSpPr>
        <p:spPr>
          <a:xfrm>
            <a:off x="114300" y="251750"/>
            <a:ext cx="12192000" cy="911943"/>
          </a:xfrm>
        </p:spPr>
        <p:txBody>
          <a:bodyPr>
            <a:normAutofit fontScale="90000"/>
          </a:bodyPr>
          <a:lstStyle/>
          <a:p>
            <a:pPr algn="ctr"/>
            <a:r>
              <a:rPr lang="en-GB" sz="2000" b="1" dirty="0">
                <a:solidFill>
                  <a:schemeClr val="accent4">
                    <a:lumMod val="50000"/>
                  </a:schemeClr>
                </a:solidFill>
              </a:rPr>
              <a:t>Welcome Back to Hair, Beauty and Media Make up – Here are your first activities for your new course</a:t>
            </a:r>
            <a:br>
              <a:rPr lang="en-GB" sz="2000" b="1" dirty="0">
                <a:solidFill>
                  <a:schemeClr val="accent4">
                    <a:lumMod val="50000"/>
                  </a:schemeClr>
                </a:solidFill>
              </a:rPr>
            </a:br>
            <a:r>
              <a:rPr lang="en-GB" sz="2000" b="1" dirty="0">
                <a:solidFill>
                  <a:schemeClr val="accent4">
                    <a:lumMod val="50000"/>
                  </a:schemeClr>
                </a:solidFill>
              </a:rPr>
              <a:t>L3 HAIRDRESSING</a:t>
            </a:r>
            <a:br>
              <a:rPr lang="en-GB" sz="2400" b="1" dirty="0">
                <a:solidFill>
                  <a:srgbClr val="006666"/>
                </a:solidFill>
              </a:rPr>
            </a:br>
            <a:r>
              <a:rPr lang="en-GB" sz="2400" b="1" dirty="0">
                <a:solidFill>
                  <a:srgbClr val="006666"/>
                </a:solidFill>
              </a:rPr>
              <a:t> </a:t>
            </a:r>
            <a:endParaRPr lang="en-GB" sz="1400" dirty="0"/>
          </a:p>
        </p:txBody>
      </p:sp>
      <p:sp>
        <p:nvSpPr>
          <p:cNvPr id="3" name="Content Placeholder 2">
            <a:extLst>
              <a:ext uri="{FF2B5EF4-FFF2-40B4-BE49-F238E27FC236}">
                <a16:creationId xmlns:a16="http://schemas.microsoft.com/office/drawing/2014/main" id="{A745DDE1-2894-D4B7-93E9-7126CFB9235F}"/>
              </a:ext>
            </a:extLst>
          </p:cNvPr>
          <p:cNvSpPr>
            <a:spLocks noGrp="1"/>
          </p:cNvSpPr>
          <p:nvPr>
            <p:ph idx="1"/>
          </p:nvPr>
        </p:nvSpPr>
        <p:spPr>
          <a:xfrm>
            <a:off x="255939" y="925287"/>
            <a:ext cx="8485290" cy="5690394"/>
          </a:xfrm>
        </p:spPr>
        <p:txBody>
          <a:bodyPr>
            <a:normAutofit/>
          </a:bodyPr>
          <a:lstStyle/>
          <a:p>
            <a:pPr marL="0" indent="0">
              <a:buNone/>
            </a:pPr>
            <a:r>
              <a:rPr lang="en-GB" sz="1200" dirty="0"/>
              <a:t>Over the first 4 weeks we will be closely assessing and monitoring you to make sure that you are on the right course and working at the right level. This activity will be used towards your individual Skills Scan.</a:t>
            </a:r>
            <a:r>
              <a:rPr lang="en-GB" sz="1200" b="1" dirty="0"/>
              <a:t> Please complete the tasks and hand this to your tutor in the first week.</a:t>
            </a:r>
          </a:p>
          <a:p>
            <a:pPr>
              <a:buAutoNum type="arabicParenR"/>
            </a:pPr>
            <a:r>
              <a:rPr lang="en-GB" sz="1200" dirty="0"/>
              <a:t>Recreate your </a:t>
            </a:r>
            <a:r>
              <a:rPr lang="en-GB" sz="1200" b="1" dirty="0">
                <a:solidFill>
                  <a:schemeClr val="accent4">
                    <a:lumMod val="50000"/>
                  </a:schemeClr>
                </a:solidFill>
              </a:rPr>
              <a:t>Personal Profile </a:t>
            </a:r>
            <a:r>
              <a:rPr lang="en-GB" sz="1200" dirty="0"/>
              <a:t>to go in your portfolio (this will have changed from the one you made last year). A personal profile should be no more than 1 page. It is an opportunity to tell us all about you. Why have you chosen to progress to this course? What do you hope to do when you complete your qualification? What skills / qualifications do you already have? Do you have a part time job? What are your hobbies? (Tip – you can add other information if you choose and most students will add a photo of themselves in the top corner). *</a:t>
            </a:r>
            <a:r>
              <a:rPr lang="en-GB" sz="1200" i="1" dirty="0"/>
              <a:t>This task will be used to help staff get to know you, inform the examiner and assess your writing skills.</a:t>
            </a:r>
          </a:p>
          <a:p>
            <a:pPr marL="0" indent="0">
              <a:buNone/>
            </a:pPr>
            <a:r>
              <a:rPr lang="en-GB" sz="1200" dirty="0"/>
              <a:t>2) Level 3 hair requires a variety of cutting styles to be achieved for your course.  This task requires you to find</a:t>
            </a:r>
            <a:r>
              <a:rPr lang="en-GB" sz="1200" b="1" dirty="0"/>
              <a:t> 4 </a:t>
            </a:r>
            <a:r>
              <a:rPr lang="en-GB" sz="1200" dirty="0"/>
              <a:t>images  representing  </a:t>
            </a:r>
            <a:r>
              <a:rPr lang="en-GB" sz="1200" b="1" dirty="0"/>
              <a:t>each</a:t>
            </a:r>
            <a:r>
              <a:rPr lang="en-GB" sz="1200" dirty="0"/>
              <a:t> of the following cuts to clarify your understanding of the various cuts &amp; differences in looks.</a:t>
            </a:r>
          </a:p>
          <a:p>
            <a:pPr marL="0" indent="0">
              <a:buNone/>
            </a:pPr>
            <a:r>
              <a:rPr lang="en-GB" sz="1200" dirty="0"/>
              <a:t>                </a:t>
            </a:r>
            <a:r>
              <a:rPr lang="en-GB" sz="1200" b="1" dirty="0"/>
              <a:t>1 LONG GRADUATION.           2. SHORT GRADUATION.               3. ASYMETRIC.                   4. DISCONECTED.</a:t>
            </a:r>
          </a:p>
          <a:p>
            <a:pPr marL="0" indent="0" algn="ctr">
              <a:buNone/>
            </a:pPr>
            <a:r>
              <a:rPr lang="en-GB" sz="1200" dirty="0"/>
              <a:t>          </a:t>
            </a:r>
            <a:r>
              <a:rPr lang="en-GB" sz="1200" b="1" dirty="0"/>
              <a:t>CREATE A POWER POINT WITH A VARIETY OF CLEAR IMAGES OF EACH OF THE CUTS. ADD WHAT ANGLES MAYBE USED DURING EACH SERVICE  (multiple may be used)</a:t>
            </a:r>
          </a:p>
          <a:p>
            <a:pPr marL="0" indent="0" algn="ctr">
              <a:buNone/>
            </a:pPr>
            <a:r>
              <a:rPr lang="en-GB" sz="1200" b="1" dirty="0"/>
              <a:t>ATTACH THE COMPLETED WORK TO THE TEAMS AREA GIVEN BY YOUR TUTOR</a:t>
            </a:r>
          </a:p>
          <a:p>
            <a:pPr marL="0" indent="0">
              <a:buNone/>
            </a:pPr>
            <a:r>
              <a:rPr lang="en-GB" sz="1200" dirty="0"/>
              <a:t>3) Set up an individual social media account solely of your hairdressing clients &amp; services you have undertaken. Show your skills &amp; your development &amp; attract models for your course &amp; assessments, these ARE needed for L3 Hair. , in abundance!</a:t>
            </a:r>
          </a:p>
          <a:p>
            <a:pPr marL="0" indent="0">
              <a:buNone/>
            </a:pPr>
            <a:r>
              <a:rPr lang="en-GB" sz="1200" b="1" dirty="0"/>
              <a:t>Write your message</a:t>
            </a:r>
            <a:r>
              <a:rPr lang="en-GB" sz="1200" dirty="0"/>
              <a:t> – Keep it short and professional. You might write something like:</a:t>
            </a:r>
            <a:br>
              <a:rPr lang="en-GB" sz="1200" dirty="0"/>
            </a:br>
            <a:r>
              <a:rPr lang="en-GB" sz="1200" i="1" dirty="0"/>
              <a:t>“Feeling proud of my latest bridal hair and makeup look created during my course at York College! Learning so much and excited for what’s ahead. #HairAndBeauty #StudentWork #FutureStylist”</a:t>
            </a:r>
            <a:endParaRPr lang="en-GB" sz="1200" dirty="0"/>
          </a:p>
          <a:p>
            <a:pPr marL="0" indent="0">
              <a:buNone/>
            </a:pPr>
            <a:r>
              <a:rPr lang="en-GB" sz="1200" b="1" dirty="0"/>
              <a:t>Add a photo</a:t>
            </a:r>
            <a:r>
              <a:rPr lang="en-GB" sz="1200" dirty="0"/>
              <a:t> – Upload a good-quality image of your work (with client permission if it features someone).</a:t>
            </a:r>
          </a:p>
          <a:p>
            <a:pPr marL="0" indent="0">
              <a:buNone/>
            </a:pPr>
            <a:r>
              <a:rPr lang="en-GB" sz="1200" b="1" dirty="0"/>
              <a:t>Use hashtags</a:t>
            </a:r>
            <a:r>
              <a:rPr lang="en-GB" sz="1200" dirty="0"/>
              <a:t> – Add relevant hashtags like: #HairAndBeauty, #StudentStylist, #YorkCollege, #CreativeCareers, #FutureProfessional</a:t>
            </a:r>
          </a:p>
          <a:p>
            <a:pPr marL="0" indent="0">
              <a:buNone/>
            </a:pPr>
            <a:r>
              <a:rPr lang="en-GB" sz="1200" b="1" dirty="0"/>
              <a:t>Post it!</a:t>
            </a:r>
            <a:r>
              <a:rPr lang="en-GB" sz="1200" dirty="0"/>
              <a:t> – Click “Post” and share it with your network. Over time, keep posting to grow your visibility and confidence.</a:t>
            </a:r>
          </a:p>
          <a:p>
            <a:r>
              <a:rPr lang="en-GB" sz="1200" dirty="0"/>
              <a:t>Encourage others to like and comment—it helps build engagement and shows industry passion!</a:t>
            </a:r>
          </a:p>
          <a:p>
            <a:pPr>
              <a:buFont typeface="+mj-lt"/>
              <a:buAutoNum type="arabicParenR" startAt="2"/>
            </a:pPr>
            <a:endParaRPr lang="en-GB" sz="1200" dirty="0"/>
          </a:p>
          <a:p>
            <a:pPr>
              <a:buFont typeface="+mj-lt"/>
              <a:buAutoNum type="arabicParenR" startAt="2"/>
            </a:pPr>
            <a:endParaRPr lang="en-GB" sz="1200" dirty="0"/>
          </a:p>
          <a:p>
            <a:pPr>
              <a:buFont typeface="+mj-lt"/>
              <a:buAutoNum type="arabicParenR" startAt="2"/>
            </a:pPr>
            <a:endParaRPr lang="en-GB" sz="1200" dirty="0"/>
          </a:p>
          <a:p>
            <a:pPr>
              <a:buFont typeface="+mj-lt"/>
              <a:buAutoNum type="arabicParenR" startAt="2"/>
            </a:pPr>
            <a:endParaRPr lang="en-GB" sz="1200" dirty="0"/>
          </a:p>
          <a:p>
            <a:pPr>
              <a:buFont typeface="+mj-lt"/>
              <a:buAutoNum type="arabicParenR" startAt="2"/>
            </a:pPr>
            <a:endParaRPr lang="en-GB" sz="1200" dirty="0"/>
          </a:p>
          <a:p>
            <a:pPr marL="0" indent="0">
              <a:buNone/>
            </a:pPr>
            <a:endParaRPr lang="en-GB" sz="800" b="0" i="0" dirty="0">
              <a:solidFill>
                <a:srgbClr val="000000"/>
              </a:solidFill>
              <a:effectLst/>
              <a:latin typeface="-apple-system"/>
            </a:endParaRPr>
          </a:p>
          <a:p>
            <a:pPr marL="0" indent="0">
              <a:buNone/>
            </a:pPr>
            <a:endParaRPr lang="en-GB" sz="800" dirty="0"/>
          </a:p>
        </p:txBody>
      </p:sp>
      <p:pic>
        <p:nvPicPr>
          <p:cNvPr id="5" name="Picture 4" descr="A logo for a hair salon&#10;&#10;AI-generated content may be incorrect.">
            <a:extLst>
              <a:ext uri="{FF2B5EF4-FFF2-40B4-BE49-F238E27FC236}">
                <a16:creationId xmlns:a16="http://schemas.microsoft.com/office/drawing/2014/main" id="{5093A971-C23C-E010-22BF-CD51D7753F84}"/>
              </a:ext>
            </a:extLst>
          </p:cNvPr>
          <p:cNvPicPr>
            <a:picLocks noChangeAspect="1"/>
          </p:cNvPicPr>
          <p:nvPr/>
        </p:nvPicPr>
        <p:blipFill>
          <a:blip r:embed="rId2">
            <a:extLst>
              <a:ext uri="{28A0092B-C50C-407E-A947-70E740481C1C}">
                <a14:useLocalDpi xmlns:a14="http://schemas.microsoft.com/office/drawing/2010/main" val="0"/>
              </a:ext>
            </a:extLst>
          </a:blip>
          <a:srcRect l="2776" r="3905"/>
          <a:stretch>
            <a:fillRect/>
          </a:stretch>
        </p:blipFill>
        <p:spPr>
          <a:xfrm>
            <a:off x="8615816" y="2061836"/>
            <a:ext cx="3150360" cy="3042723"/>
          </a:xfrm>
          <a:prstGeom prst="rect">
            <a:avLst/>
          </a:prstGeom>
        </p:spPr>
      </p:pic>
      <p:sp>
        <p:nvSpPr>
          <p:cNvPr id="32" name="Freeform: Shape 31">
            <a:extLst>
              <a:ext uri="{FF2B5EF4-FFF2-40B4-BE49-F238E27FC236}">
                <a16:creationId xmlns:a16="http://schemas.microsoft.com/office/drawing/2014/main" id="{79F7FAA9-52A1-4D2C-841C-6989223936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130756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E5473CC-3296-F52F-B0B2-116C8745344C}"/>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E2E28AD1-0A6C-F639-2684-3161E4E779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D34CB728-D507-5CC5-2043-C57812D01D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B1D7DDB-0995-0F8C-E1C2-764A668EBCF0}"/>
              </a:ext>
            </a:extLst>
          </p:cNvPr>
          <p:cNvSpPr>
            <a:spLocks noGrp="1"/>
          </p:cNvSpPr>
          <p:nvPr>
            <p:ph type="title"/>
          </p:nvPr>
        </p:nvSpPr>
        <p:spPr>
          <a:xfrm>
            <a:off x="114300" y="251750"/>
            <a:ext cx="12192000" cy="911943"/>
          </a:xfrm>
        </p:spPr>
        <p:txBody>
          <a:bodyPr>
            <a:normAutofit fontScale="90000"/>
          </a:bodyPr>
          <a:lstStyle/>
          <a:p>
            <a:pPr algn="ctr"/>
            <a:r>
              <a:rPr lang="en-GB" sz="2000" b="1" dirty="0">
                <a:solidFill>
                  <a:schemeClr val="accent4">
                    <a:lumMod val="50000"/>
                  </a:schemeClr>
                </a:solidFill>
              </a:rPr>
              <a:t>Welcome Back to Hair, Beauty and Media Make up – Here are your first activities for your move up to the</a:t>
            </a:r>
            <a:br>
              <a:rPr lang="en-GB" sz="2000" b="1" dirty="0">
                <a:solidFill>
                  <a:schemeClr val="accent4">
                    <a:lumMod val="50000"/>
                  </a:schemeClr>
                </a:solidFill>
              </a:rPr>
            </a:br>
            <a:r>
              <a:rPr lang="en-GB" sz="2000" b="1" dirty="0">
                <a:solidFill>
                  <a:schemeClr val="accent4">
                    <a:lumMod val="50000"/>
                  </a:schemeClr>
                </a:solidFill>
              </a:rPr>
              <a:t>L2 HAIRDRESSING course.</a:t>
            </a:r>
            <a:br>
              <a:rPr lang="en-GB" sz="2400" b="1" dirty="0">
                <a:solidFill>
                  <a:srgbClr val="006666"/>
                </a:solidFill>
              </a:rPr>
            </a:br>
            <a:r>
              <a:rPr lang="en-GB" sz="2400" b="1" dirty="0">
                <a:solidFill>
                  <a:srgbClr val="006666"/>
                </a:solidFill>
              </a:rPr>
              <a:t> </a:t>
            </a:r>
            <a:endParaRPr lang="en-GB" sz="1400" dirty="0"/>
          </a:p>
        </p:txBody>
      </p:sp>
      <p:sp>
        <p:nvSpPr>
          <p:cNvPr id="3" name="Content Placeholder 2">
            <a:extLst>
              <a:ext uri="{FF2B5EF4-FFF2-40B4-BE49-F238E27FC236}">
                <a16:creationId xmlns:a16="http://schemas.microsoft.com/office/drawing/2014/main" id="{ED322352-CB3A-11CA-644A-DE9D452FE1DF}"/>
              </a:ext>
            </a:extLst>
          </p:cNvPr>
          <p:cNvSpPr>
            <a:spLocks noGrp="1"/>
          </p:cNvSpPr>
          <p:nvPr>
            <p:ph idx="1"/>
          </p:nvPr>
        </p:nvSpPr>
        <p:spPr>
          <a:xfrm>
            <a:off x="255939" y="925287"/>
            <a:ext cx="8485290" cy="5690394"/>
          </a:xfrm>
        </p:spPr>
        <p:txBody>
          <a:bodyPr>
            <a:normAutofit/>
          </a:bodyPr>
          <a:lstStyle/>
          <a:p>
            <a:pPr marL="0" indent="0">
              <a:buNone/>
            </a:pPr>
            <a:r>
              <a:rPr lang="en-GB" sz="1200" dirty="0"/>
              <a:t>Over the first 4 weeks we will be closely assessing and monitoring you to make sure that you are on the right course and working at the right level. This activity will be used towards your individual Skills Scan.</a:t>
            </a:r>
            <a:r>
              <a:rPr lang="en-GB" sz="1200" b="1" dirty="0"/>
              <a:t> Please complete the tasks and hand this to your tutor in the first week.</a:t>
            </a:r>
          </a:p>
          <a:p>
            <a:pPr>
              <a:buAutoNum type="arabicParenR"/>
            </a:pPr>
            <a:r>
              <a:rPr lang="en-GB" sz="1200" dirty="0"/>
              <a:t>Recreate your </a:t>
            </a:r>
            <a:r>
              <a:rPr lang="en-GB" sz="1200" b="1" dirty="0">
                <a:solidFill>
                  <a:schemeClr val="accent4">
                    <a:lumMod val="50000"/>
                  </a:schemeClr>
                </a:solidFill>
              </a:rPr>
              <a:t>Personal Profile </a:t>
            </a:r>
            <a:r>
              <a:rPr lang="en-GB" sz="1200" dirty="0"/>
              <a:t>to go in your portfolio (this will have changed from the one you made last year). A personal profile should be no more than 1 page. It is an opportunity to tell us all about you. Why have you chosen to progress to this course? What do you hope to do when you complete your qualification? What skills / qualifications do you already have? Do you have a part time job? What are your hobbies? (Tip – you can add other information if you choose and most students will add a photo of themselves in the top corner). *</a:t>
            </a:r>
            <a:r>
              <a:rPr lang="en-GB" sz="1200" i="1" dirty="0"/>
              <a:t>This task will be used to help staff get to know you, inform the examiner and assess your writing skills.</a:t>
            </a:r>
          </a:p>
          <a:p>
            <a:pPr marL="0" indent="0">
              <a:buNone/>
            </a:pPr>
            <a:r>
              <a:rPr lang="en-GB" sz="1200" dirty="0"/>
              <a:t>2) Level 2  hair requires a variety of styling techniques to be achieved for your course.  This task requires you to find</a:t>
            </a:r>
            <a:r>
              <a:rPr lang="en-GB" sz="1200" b="1" dirty="0"/>
              <a:t> 4 </a:t>
            </a:r>
            <a:r>
              <a:rPr lang="en-GB" sz="1200" dirty="0"/>
              <a:t>images  representing  </a:t>
            </a:r>
            <a:r>
              <a:rPr lang="en-GB" sz="1200" b="1" dirty="0"/>
              <a:t>each</a:t>
            </a:r>
            <a:r>
              <a:rPr lang="en-GB" sz="1200" dirty="0"/>
              <a:t> of the following services to clarify your understanding of the methods of styling hair.</a:t>
            </a:r>
          </a:p>
          <a:p>
            <a:pPr marL="0" indent="0">
              <a:buNone/>
            </a:pPr>
            <a:r>
              <a:rPr lang="en-GB" sz="1200" dirty="0"/>
              <a:t>                </a:t>
            </a:r>
            <a:r>
              <a:rPr lang="en-GB" sz="1200" b="1" dirty="0"/>
              <a:t>1. SMOOTH BLOWDRY          2. SHORT VOLUME BLOWDRY.                 3. HAIR UP STYLE                 4. CURLY BLOWDRY</a:t>
            </a:r>
          </a:p>
          <a:p>
            <a:pPr marL="0" indent="0" algn="ctr">
              <a:buNone/>
            </a:pPr>
            <a:r>
              <a:rPr lang="en-GB" sz="1200" dirty="0"/>
              <a:t>          </a:t>
            </a:r>
            <a:r>
              <a:rPr lang="en-GB" sz="1200" b="1" dirty="0"/>
              <a:t>CREATE A POWER POINT WITH A VARIETY OF CLEAR IMAGES OF EACH OF THEESE SERVICES. ADD WHAT TOOLS &amp; EQUIPMENT AS WELL AS PRODUCTS MAYBE USED DURING EACH SERVICE  (multiple may be used)</a:t>
            </a:r>
          </a:p>
          <a:p>
            <a:pPr marL="0" indent="0" algn="ctr">
              <a:buNone/>
            </a:pPr>
            <a:r>
              <a:rPr lang="en-GB" sz="1200" b="1" dirty="0"/>
              <a:t>ATTACH THE COMPLETED WORK TO THE TEAMS AREA GIVEN BY YOUR TUTOR</a:t>
            </a:r>
          </a:p>
          <a:p>
            <a:pPr marL="0" indent="0">
              <a:buNone/>
            </a:pPr>
            <a:r>
              <a:rPr lang="en-GB" sz="1200" dirty="0"/>
              <a:t>3) Set up an individual social media account solely of your hairdressing clients &amp; services you have undertaken. Show your skills &amp; your development &amp; attract models for your course &amp; assessments, these </a:t>
            </a:r>
            <a:r>
              <a:rPr lang="en-GB" sz="1200" b="1" dirty="0"/>
              <a:t>ARE needed for L2 Hair. , in abundance!</a:t>
            </a:r>
          </a:p>
          <a:p>
            <a:pPr marL="0" indent="0">
              <a:buNone/>
            </a:pPr>
            <a:r>
              <a:rPr lang="en-GB" sz="1200" b="1" dirty="0"/>
              <a:t>Write your message</a:t>
            </a:r>
            <a:r>
              <a:rPr lang="en-GB" sz="1200" dirty="0"/>
              <a:t> – Keep it short and professional. You might write something like:</a:t>
            </a:r>
            <a:br>
              <a:rPr lang="en-GB" sz="1200" dirty="0"/>
            </a:br>
            <a:r>
              <a:rPr lang="en-GB" sz="1200" i="1" dirty="0"/>
              <a:t>“Feeling proud of my latest bridal hair and makeup look created during my course at York College! Learning so much and excited for what’s ahead. #HairAndBeauty #StudentWork #FutureStylist”</a:t>
            </a:r>
            <a:endParaRPr lang="en-GB" sz="1200" dirty="0"/>
          </a:p>
          <a:p>
            <a:pPr marL="0" indent="0">
              <a:buNone/>
            </a:pPr>
            <a:r>
              <a:rPr lang="en-GB" sz="1200" b="1" dirty="0"/>
              <a:t>Add a photo</a:t>
            </a:r>
            <a:r>
              <a:rPr lang="en-GB" sz="1200" dirty="0"/>
              <a:t> – Upload a good-quality image of your work (with client permission if it features someone).</a:t>
            </a:r>
          </a:p>
          <a:p>
            <a:pPr marL="0" indent="0">
              <a:buNone/>
            </a:pPr>
            <a:r>
              <a:rPr lang="en-GB" sz="1200" b="1" dirty="0"/>
              <a:t>Use hashtags</a:t>
            </a:r>
            <a:r>
              <a:rPr lang="en-GB" sz="1200" dirty="0"/>
              <a:t> – Add relevant hashtags like: #HairAndBeauty, #StudentStylist, #YorkCollege, #CreativeCareers, #FutureProfessional</a:t>
            </a:r>
          </a:p>
          <a:p>
            <a:pPr marL="0" indent="0">
              <a:buNone/>
            </a:pPr>
            <a:r>
              <a:rPr lang="en-GB" sz="1200" b="1" dirty="0"/>
              <a:t>Post it!</a:t>
            </a:r>
            <a:r>
              <a:rPr lang="en-GB" sz="1200" dirty="0"/>
              <a:t> – Click “Post” and share it with your network. Over time, keep posting to grow your visibility and confidence.</a:t>
            </a:r>
          </a:p>
          <a:p>
            <a:r>
              <a:rPr lang="en-GB" sz="1200" dirty="0"/>
              <a:t>Encourage others to like and comment—it helps build engagement and shows industry passion!</a:t>
            </a:r>
          </a:p>
          <a:p>
            <a:pPr>
              <a:buFont typeface="+mj-lt"/>
              <a:buAutoNum type="arabicParenR" startAt="2"/>
            </a:pPr>
            <a:endParaRPr lang="en-GB" sz="1200" dirty="0"/>
          </a:p>
          <a:p>
            <a:pPr>
              <a:buFont typeface="+mj-lt"/>
              <a:buAutoNum type="arabicParenR" startAt="2"/>
            </a:pPr>
            <a:endParaRPr lang="en-GB" sz="1200" dirty="0"/>
          </a:p>
          <a:p>
            <a:pPr>
              <a:buFont typeface="+mj-lt"/>
              <a:buAutoNum type="arabicParenR" startAt="2"/>
            </a:pPr>
            <a:endParaRPr lang="en-GB" sz="1200" dirty="0"/>
          </a:p>
          <a:p>
            <a:pPr>
              <a:buFont typeface="+mj-lt"/>
              <a:buAutoNum type="arabicParenR" startAt="2"/>
            </a:pPr>
            <a:endParaRPr lang="en-GB" sz="1200" dirty="0"/>
          </a:p>
          <a:p>
            <a:pPr>
              <a:buFont typeface="+mj-lt"/>
              <a:buAutoNum type="arabicParenR" startAt="2"/>
            </a:pPr>
            <a:endParaRPr lang="en-GB" sz="1200" dirty="0"/>
          </a:p>
          <a:p>
            <a:pPr marL="0" indent="0">
              <a:buNone/>
            </a:pPr>
            <a:endParaRPr lang="en-GB" sz="800" b="0" i="0" dirty="0">
              <a:solidFill>
                <a:srgbClr val="000000"/>
              </a:solidFill>
              <a:effectLst/>
              <a:latin typeface="-apple-system"/>
            </a:endParaRPr>
          </a:p>
          <a:p>
            <a:pPr marL="0" indent="0">
              <a:buNone/>
            </a:pPr>
            <a:endParaRPr lang="en-GB" sz="800" dirty="0"/>
          </a:p>
        </p:txBody>
      </p:sp>
      <p:pic>
        <p:nvPicPr>
          <p:cNvPr id="5" name="Picture 4" descr="A logo for a hair salon&#10;&#10;AI-generated content may be incorrect.">
            <a:extLst>
              <a:ext uri="{FF2B5EF4-FFF2-40B4-BE49-F238E27FC236}">
                <a16:creationId xmlns:a16="http://schemas.microsoft.com/office/drawing/2014/main" id="{78459F5D-5B4B-25A2-433D-C0DB433325AE}"/>
              </a:ext>
            </a:extLst>
          </p:cNvPr>
          <p:cNvPicPr>
            <a:picLocks noChangeAspect="1"/>
          </p:cNvPicPr>
          <p:nvPr/>
        </p:nvPicPr>
        <p:blipFill>
          <a:blip r:embed="rId2">
            <a:extLst>
              <a:ext uri="{28A0092B-C50C-407E-A947-70E740481C1C}">
                <a14:useLocalDpi xmlns:a14="http://schemas.microsoft.com/office/drawing/2010/main" val="0"/>
              </a:ext>
            </a:extLst>
          </a:blip>
          <a:srcRect l="2776" r="3905"/>
          <a:stretch>
            <a:fillRect/>
          </a:stretch>
        </p:blipFill>
        <p:spPr>
          <a:xfrm>
            <a:off x="8615816" y="2061836"/>
            <a:ext cx="3150360" cy="3042723"/>
          </a:xfrm>
          <a:prstGeom prst="rect">
            <a:avLst/>
          </a:prstGeom>
        </p:spPr>
      </p:pic>
      <p:sp>
        <p:nvSpPr>
          <p:cNvPr id="32" name="Freeform: Shape 31">
            <a:extLst>
              <a:ext uri="{FF2B5EF4-FFF2-40B4-BE49-F238E27FC236}">
                <a16:creationId xmlns:a16="http://schemas.microsoft.com/office/drawing/2014/main" id="{9D4B40AA-66FC-AAD7-1697-EAD65E88D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793903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86E09A0-83F9-32FA-CCE2-6CDC101EA210}"/>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73325D8-B346-CBF5-2F99-A2C8A345F23F}"/>
              </a:ext>
            </a:extLst>
          </p:cNvPr>
          <p:cNvSpPr>
            <a:spLocks noGrp="1"/>
          </p:cNvSpPr>
          <p:nvPr>
            <p:ph type="title"/>
          </p:nvPr>
        </p:nvSpPr>
        <p:spPr>
          <a:xfrm>
            <a:off x="114300" y="251750"/>
            <a:ext cx="12192000" cy="911943"/>
          </a:xfrm>
        </p:spPr>
        <p:txBody>
          <a:bodyPr>
            <a:normAutofit/>
          </a:bodyPr>
          <a:lstStyle/>
          <a:p>
            <a:pPr algn="ctr"/>
            <a:r>
              <a:rPr lang="en-GB" sz="2000" b="1" dirty="0">
                <a:solidFill>
                  <a:schemeClr val="accent4">
                    <a:lumMod val="50000"/>
                  </a:schemeClr>
                </a:solidFill>
              </a:rPr>
              <a:t>L1 HAIRDRESSING</a:t>
            </a:r>
            <a:br>
              <a:rPr lang="en-GB" sz="2000" b="1" dirty="0">
                <a:solidFill>
                  <a:schemeClr val="accent4">
                    <a:lumMod val="50000"/>
                  </a:schemeClr>
                </a:solidFill>
              </a:rPr>
            </a:br>
            <a:r>
              <a:rPr lang="en-GB" sz="2000" b="1" dirty="0">
                <a:solidFill>
                  <a:schemeClr val="accent4">
                    <a:lumMod val="50000"/>
                  </a:schemeClr>
                </a:solidFill>
              </a:rPr>
              <a:t>Welcome to Hair, Beauty and Media Make up – Here are your first activities for your new course</a:t>
            </a:r>
            <a:br>
              <a:rPr lang="en-GB" sz="2400" b="1" dirty="0">
                <a:solidFill>
                  <a:srgbClr val="006666"/>
                </a:solidFill>
              </a:rPr>
            </a:br>
            <a:endParaRPr lang="en-GB" sz="1400" dirty="0"/>
          </a:p>
        </p:txBody>
      </p:sp>
      <p:sp>
        <p:nvSpPr>
          <p:cNvPr id="3" name="Content Placeholder 2">
            <a:extLst>
              <a:ext uri="{FF2B5EF4-FFF2-40B4-BE49-F238E27FC236}">
                <a16:creationId xmlns:a16="http://schemas.microsoft.com/office/drawing/2014/main" id="{12BF9283-A171-A510-9F89-8284FF5AC061}"/>
              </a:ext>
            </a:extLst>
          </p:cNvPr>
          <p:cNvSpPr>
            <a:spLocks noGrp="1"/>
          </p:cNvSpPr>
          <p:nvPr>
            <p:ph idx="1"/>
          </p:nvPr>
        </p:nvSpPr>
        <p:spPr>
          <a:xfrm>
            <a:off x="255939" y="968829"/>
            <a:ext cx="8136772" cy="5646851"/>
          </a:xfrm>
        </p:spPr>
        <p:txBody>
          <a:bodyPr>
            <a:normAutofit lnSpcReduction="10000"/>
          </a:bodyPr>
          <a:lstStyle/>
          <a:p>
            <a:pPr marL="0" indent="0">
              <a:buNone/>
            </a:pPr>
            <a:r>
              <a:rPr lang="en-GB" sz="1200" dirty="0"/>
              <a:t>Over the first 4 weeks we will be closely assessing and monitoring you to make sure that you are on the right course and working at the right level. This activity will be used towards your individual Skills Scan.</a:t>
            </a:r>
            <a:r>
              <a:rPr lang="en-GB" sz="1200" b="1" dirty="0"/>
              <a:t> Please complete the tasks and hand this to /show your tutor in the first week.</a:t>
            </a:r>
          </a:p>
          <a:p>
            <a:pPr>
              <a:buAutoNum type="arabicParenR"/>
            </a:pPr>
            <a:r>
              <a:rPr lang="en-GB" sz="1200" dirty="0"/>
              <a:t>Create a </a:t>
            </a:r>
            <a:r>
              <a:rPr lang="en-GB" sz="1200" b="1" dirty="0">
                <a:solidFill>
                  <a:schemeClr val="accent4">
                    <a:lumMod val="50000"/>
                  </a:schemeClr>
                </a:solidFill>
              </a:rPr>
              <a:t>Personal Profile </a:t>
            </a:r>
            <a:r>
              <a:rPr lang="en-GB" sz="1200" dirty="0"/>
              <a:t>to go in your portfolio. A personal profile should be no more than 1 page. It is an opportunity to tell us all about you. Why have you chosen this course? What do you hope to do when you complete your qualification? What skills / qualifications do you already have? Do you have a part time job? What are your hobbies? (Tip – you can add other information if you choose and most students will add a photo of themselves in the top corner). *</a:t>
            </a:r>
            <a:r>
              <a:rPr lang="en-GB" sz="1200" i="1" dirty="0"/>
              <a:t>This task will be used to help staff get to know you, inform the examiner and assess your writing skills.</a:t>
            </a:r>
          </a:p>
          <a:p>
            <a:pPr marL="0" indent="0">
              <a:buNone/>
            </a:pPr>
            <a:r>
              <a:rPr lang="en-GB" sz="1200" dirty="0"/>
              <a:t>2) Level  2  hair requires the understanding of different hair &amp; scalp types .  This task requires you to find</a:t>
            </a:r>
            <a:r>
              <a:rPr lang="en-GB" sz="1200" b="1" dirty="0"/>
              <a:t>  </a:t>
            </a:r>
            <a:r>
              <a:rPr lang="en-GB" sz="1200" dirty="0"/>
              <a:t>images  representing  </a:t>
            </a:r>
            <a:r>
              <a:rPr lang="en-GB" sz="1200" b="1" dirty="0"/>
              <a:t>each</a:t>
            </a:r>
            <a:r>
              <a:rPr lang="en-GB" sz="1200" dirty="0"/>
              <a:t> of the following  </a:t>
            </a:r>
            <a:r>
              <a:rPr lang="en-GB" sz="1200" b="1" dirty="0"/>
              <a:t>4 TYPES OF HAIR </a:t>
            </a:r>
            <a:r>
              <a:rPr lang="en-GB" sz="1200" dirty="0"/>
              <a:t>&amp; will help you towards understanding the Shampoo unit on your course.</a:t>
            </a:r>
          </a:p>
          <a:p>
            <a:pPr marL="0" indent="0">
              <a:buNone/>
            </a:pPr>
            <a:r>
              <a:rPr lang="en-GB" sz="1200" dirty="0"/>
              <a:t>                </a:t>
            </a:r>
            <a:r>
              <a:rPr lang="en-GB" sz="1200" b="1" dirty="0"/>
              <a:t>1. NORMAL HAIR         2. DANDRUFF AFFECTED.                 3. FINE LIFELESS HAIR.                 4. DAMAGED DRY HAIR</a:t>
            </a:r>
          </a:p>
          <a:p>
            <a:pPr marL="0" indent="0" algn="ctr">
              <a:buNone/>
            </a:pPr>
            <a:r>
              <a:rPr lang="en-GB" sz="1200" dirty="0"/>
              <a:t>         </a:t>
            </a:r>
            <a:r>
              <a:rPr lang="en-GB" sz="1200" b="1" dirty="0"/>
              <a:t>RESEARCH  PRODUCTS THAT ARE AVAILABLE  TO TREAT THE VARIOUS HAIR TYPES LISTED. CREATE A POWER POINT WITH A VARIETY OF CLEAR IMAGES OF ANY PRODUCTS THAT COULD BE USED.</a:t>
            </a:r>
          </a:p>
          <a:p>
            <a:pPr marL="0" indent="0" algn="ctr">
              <a:buNone/>
            </a:pPr>
            <a:r>
              <a:rPr lang="en-GB" sz="1200" b="1" dirty="0"/>
              <a:t>ATTACH THE COMPLETED WORK TO THE TEAMS AREA GIVEN BY YOUR TUTOR</a:t>
            </a:r>
          </a:p>
          <a:p>
            <a:pPr marL="0" indent="0">
              <a:buNone/>
            </a:pPr>
            <a:r>
              <a:rPr lang="en-GB" sz="1200" dirty="0"/>
              <a:t>3) Set up an individual social media account solely of your hairdressing clients &amp; services you have undertaken. Show your skills &amp; your development &amp; attract models for your course &amp; assessments, these </a:t>
            </a:r>
            <a:r>
              <a:rPr lang="en-GB" sz="1200" b="1" dirty="0"/>
              <a:t>ARE needed for L2 Hair. , in abundance!</a:t>
            </a:r>
          </a:p>
          <a:p>
            <a:pPr marL="0" indent="0">
              <a:buNone/>
            </a:pPr>
            <a:r>
              <a:rPr lang="en-GB" sz="1200" b="1" dirty="0"/>
              <a:t>Write your message</a:t>
            </a:r>
            <a:r>
              <a:rPr lang="en-GB" sz="1200" dirty="0"/>
              <a:t> – Keep it short and professional. You might write something like:</a:t>
            </a:r>
            <a:br>
              <a:rPr lang="en-GB" sz="1200" dirty="0"/>
            </a:br>
            <a:r>
              <a:rPr lang="en-GB" sz="1200" i="1" dirty="0"/>
              <a:t>“Feeling proud of my latest bridal hair and makeup look created during my course at York College! Learning so much and excited for what’s ahead. #HairAndBeauty #StudentWork #FutureStylist”</a:t>
            </a:r>
            <a:endParaRPr lang="en-GB" sz="1200" dirty="0"/>
          </a:p>
          <a:p>
            <a:pPr marL="0" indent="0">
              <a:buNone/>
            </a:pPr>
            <a:r>
              <a:rPr lang="en-GB" sz="1200" b="1" dirty="0"/>
              <a:t>Add a photo</a:t>
            </a:r>
            <a:r>
              <a:rPr lang="en-GB" sz="1200" dirty="0"/>
              <a:t> – Upload a good-quality image of your work (with client permission if it features someone).</a:t>
            </a:r>
          </a:p>
          <a:p>
            <a:pPr marL="0" indent="0">
              <a:buNone/>
            </a:pPr>
            <a:r>
              <a:rPr lang="en-GB" sz="1200" b="1" dirty="0"/>
              <a:t>Use hashtags</a:t>
            </a:r>
            <a:r>
              <a:rPr lang="en-GB" sz="1200" dirty="0"/>
              <a:t> – Add relevant hashtags like: #HairAndBeauty, #StudentStylist, #YorkCollege, #CreativeCareers, #FutureProfessional</a:t>
            </a:r>
          </a:p>
          <a:p>
            <a:pPr marL="0" indent="0">
              <a:buNone/>
            </a:pPr>
            <a:r>
              <a:rPr lang="en-GB" sz="1200" b="1" dirty="0"/>
              <a:t>Post it!</a:t>
            </a:r>
            <a:r>
              <a:rPr lang="en-GB" sz="1200" dirty="0"/>
              <a:t> – Click “Post” and share it with your network. Over time, keep posting to grow your visibility and confidence.</a:t>
            </a:r>
          </a:p>
          <a:p>
            <a:r>
              <a:rPr lang="en-GB" sz="1200" dirty="0"/>
              <a:t>Encourage others to like and comment—it helps build engagement and shows industry passion!</a:t>
            </a:r>
          </a:p>
          <a:p>
            <a:pPr>
              <a:buAutoNum type="arabicParenR"/>
            </a:pPr>
            <a:endParaRPr lang="en-GB" sz="1200" b="1" i="1" dirty="0"/>
          </a:p>
          <a:p>
            <a:pPr marL="0" indent="0">
              <a:buNone/>
            </a:pPr>
            <a:endParaRPr lang="en-GB" sz="1200" b="1" i="1" dirty="0"/>
          </a:p>
          <a:p>
            <a:pPr>
              <a:buFont typeface="+mj-lt"/>
              <a:buAutoNum type="arabicParenR" startAt="2"/>
            </a:pPr>
            <a:endParaRPr lang="en-GB" sz="1200" dirty="0"/>
          </a:p>
          <a:p>
            <a:pPr>
              <a:buFont typeface="+mj-lt"/>
              <a:buAutoNum type="arabicParenR" startAt="2"/>
            </a:pPr>
            <a:endParaRPr lang="en-GB" sz="1200" dirty="0"/>
          </a:p>
          <a:p>
            <a:pPr>
              <a:buFont typeface="+mj-lt"/>
              <a:buAutoNum type="arabicParenR" startAt="2"/>
            </a:pPr>
            <a:endParaRPr lang="en-GB" sz="1200" dirty="0"/>
          </a:p>
          <a:p>
            <a:pPr>
              <a:buFont typeface="+mj-lt"/>
              <a:buAutoNum type="arabicParenR" startAt="2"/>
            </a:pPr>
            <a:endParaRPr lang="en-GB" sz="1200" dirty="0"/>
          </a:p>
          <a:p>
            <a:pPr>
              <a:buFont typeface="+mj-lt"/>
              <a:buAutoNum type="arabicParenR" startAt="2"/>
            </a:pPr>
            <a:endParaRPr lang="en-GB" sz="1200" dirty="0"/>
          </a:p>
          <a:p>
            <a:pPr marL="0" indent="0">
              <a:buNone/>
            </a:pPr>
            <a:endParaRPr lang="en-GB" sz="800" b="0" i="0" dirty="0">
              <a:solidFill>
                <a:srgbClr val="000000"/>
              </a:solidFill>
              <a:effectLst/>
              <a:latin typeface="-apple-system"/>
            </a:endParaRPr>
          </a:p>
          <a:p>
            <a:pPr marL="0" indent="0">
              <a:buNone/>
            </a:pPr>
            <a:endParaRPr lang="en-GB" sz="800" dirty="0"/>
          </a:p>
        </p:txBody>
      </p:sp>
      <p:pic>
        <p:nvPicPr>
          <p:cNvPr id="5" name="Picture 4" descr="A logo for a hair salon&#10;&#10;AI-generated content may be incorrect.">
            <a:extLst>
              <a:ext uri="{FF2B5EF4-FFF2-40B4-BE49-F238E27FC236}">
                <a16:creationId xmlns:a16="http://schemas.microsoft.com/office/drawing/2014/main" id="{4239871E-9A08-2404-0B14-CDDCEF0A17C3}"/>
              </a:ext>
            </a:extLst>
          </p:cNvPr>
          <p:cNvPicPr>
            <a:picLocks noChangeAspect="1"/>
          </p:cNvPicPr>
          <p:nvPr/>
        </p:nvPicPr>
        <p:blipFill>
          <a:blip r:embed="rId2">
            <a:extLst>
              <a:ext uri="{28A0092B-C50C-407E-A947-70E740481C1C}">
                <a14:useLocalDpi xmlns:a14="http://schemas.microsoft.com/office/drawing/2010/main" val="0"/>
              </a:ext>
            </a:extLst>
          </a:blip>
          <a:srcRect l="2776" r="3905"/>
          <a:stretch>
            <a:fillRect/>
          </a:stretch>
        </p:blipFill>
        <p:spPr>
          <a:xfrm>
            <a:off x="8615816" y="2061836"/>
            <a:ext cx="3150360" cy="3042723"/>
          </a:xfrm>
          <a:prstGeom prst="rect">
            <a:avLst/>
          </a:prstGeom>
        </p:spPr>
      </p:pic>
      <p:sp>
        <p:nvSpPr>
          <p:cNvPr id="32" name="Freeform: Shape 31">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561230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383902-CEAB-FFAC-02DB-1F3321F62F42}"/>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A95DC397-0BEE-2004-755F-1A92CC792C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56CD78C3-51F9-F8AD-5F71-F5A11DAF56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89CBD2D-6954-7EFA-2061-E0B8914C88C6}"/>
              </a:ext>
            </a:extLst>
          </p:cNvPr>
          <p:cNvSpPr>
            <a:spLocks noGrp="1"/>
          </p:cNvSpPr>
          <p:nvPr>
            <p:ph type="title"/>
          </p:nvPr>
        </p:nvSpPr>
        <p:spPr>
          <a:xfrm>
            <a:off x="114300" y="251750"/>
            <a:ext cx="12192000" cy="911943"/>
          </a:xfrm>
        </p:spPr>
        <p:txBody>
          <a:bodyPr>
            <a:normAutofit/>
          </a:bodyPr>
          <a:lstStyle/>
          <a:p>
            <a:pPr algn="ctr"/>
            <a:r>
              <a:rPr lang="en-GB" sz="2000" b="1" dirty="0">
                <a:solidFill>
                  <a:schemeClr val="accent4">
                    <a:lumMod val="50000"/>
                  </a:schemeClr>
                </a:solidFill>
              </a:rPr>
              <a:t>L2 HAIRDRESSING VRQ</a:t>
            </a:r>
            <a:br>
              <a:rPr lang="en-GB" sz="2000" b="1" dirty="0">
                <a:solidFill>
                  <a:schemeClr val="accent4">
                    <a:lumMod val="50000"/>
                  </a:schemeClr>
                </a:solidFill>
              </a:rPr>
            </a:br>
            <a:r>
              <a:rPr lang="en-GB" sz="2000" b="1" dirty="0">
                <a:solidFill>
                  <a:schemeClr val="accent4">
                    <a:lumMod val="50000"/>
                  </a:schemeClr>
                </a:solidFill>
              </a:rPr>
              <a:t>Welcome to Hair, Beauty and Media Make up – Here are your first activities for your new course</a:t>
            </a:r>
            <a:br>
              <a:rPr lang="en-GB" sz="2400" b="1" dirty="0">
                <a:solidFill>
                  <a:srgbClr val="006666"/>
                </a:solidFill>
              </a:rPr>
            </a:br>
            <a:endParaRPr lang="en-GB" sz="1400" dirty="0"/>
          </a:p>
        </p:txBody>
      </p:sp>
      <p:sp>
        <p:nvSpPr>
          <p:cNvPr id="3" name="Content Placeholder 2">
            <a:extLst>
              <a:ext uri="{FF2B5EF4-FFF2-40B4-BE49-F238E27FC236}">
                <a16:creationId xmlns:a16="http://schemas.microsoft.com/office/drawing/2014/main" id="{273C0E2B-773C-E915-2555-FAF65D389703}"/>
              </a:ext>
            </a:extLst>
          </p:cNvPr>
          <p:cNvSpPr>
            <a:spLocks noGrp="1"/>
          </p:cNvSpPr>
          <p:nvPr>
            <p:ph idx="1"/>
          </p:nvPr>
        </p:nvSpPr>
        <p:spPr>
          <a:xfrm>
            <a:off x="255939" y="968829"/>
            <a:ext cx="8136772" cy="5646851"/>
          </a:xfrm>
        </p:spPr>
        <p:txBody>
          <a:bodyPr>
            <a:normAutofit lnSpcReduction="10000"/>
          </a:bodyPr>
          <a:lstStyle/>
          <a:p>
            <a:pPr marL="0" indent="0">
              <a:buNone/>
            </a:pPr>
            <a:r>
              <a:rPr lang="en-GB" sz="1200" dirty="0"/>
              <a:t>Over the first 4 weeks we will be closely assessing and monitoring you to make sure that you are on the right course and working at the right level. This activity will be used towards your individual Skills Scan.</a:t>
            </a:r>
            <a:r>
              <a:rPr lang="en-GB" sz="1200" b="1" dirty="0"/>
              <a:t> Please complete the tasks and hand this to /show your tutor in the first week.</a:t>
            </a:r>
          </a:p>
          <a:p>
            <a:pPr>
              <a:buAutoNum type="arabicParenR"/>
            </a:pPr>
            <a:r>
              <a:rPr lang="en-GB" sz="1200" dirty="0"/>
              <a:t>Create a </a:t>
            </a:r>
            <a:r>
              <a:rPr lang="en-GB" sz="1200" b="1" dirty="0">
                <a:solidFill>
                  <a:schemeClr val="accent4">
                    <a:lumMod val="50000"/>
                  </a:schemeClr>
                </a:solidFill>
              </a:rPr>
              <a:t>Personal Profile </a:t>
            </a:r>
            <a:r>
              <a:rPr lang="en-GB" sz="1200" dirty="0"/>
              <a:t>to go in your portfolio. A personal profile should be no more than 1 page. It is an opportunity to tell us all about you. Why have you chosen this course? What do you hope to do when you complete your qualification? What skills / qualifications do you already have? Do you have a part time job? What are your hobbies? (Tip – you can add other information if you choose and most students will add a photo of themselves in the top corner). *</a:t>
            </a:r>
            <a:r>
              <a:rPr lang="en-GB" sz="1200" i="1" dirty="0"/>
              <a:t>This task will be used to help staff get to know you, inform the examiner and assess your writing skills.</a:t>
            </a:r>
          </a:p>
          <a:p>
            <a:pPr marL="0" indent="0">
              <a:buNone/>
            </a:pPr>
            <a:r>
              <a:rPr lang="en-GB" sz="1200" dirty="0"/>
              <a:t>2) Level  2  hair requires the understanding of different hair &amp; scalp types .  This task requires you to find</a:t>
            </a:r>
            <a:r>
              <a:rPr lang="en-GB" sz="1200" b="1" dirty="0"/>
              <a:t>  </a:t>
            </a:r>
            <a:r>
              <a:rPr lang="en-GB" sz="1200" dirty="0"/>
              <a:t>images  representing  </a:t>
            </a:r>
            <a:r>
              <a:rPr lang="en-GB" sz="1200" b="1" dirty="0"/>
              <a:t>each</a:t>
            </a:r>
            <a:r>
              <a:rPr lang="en-GB" sz="1200" dirty="0"/>
              <a:t> of the following  </a:t>
            </a:r>
            <a:r>
              <a:rPr lang="en-GB" sz="1200" b="1" dirty="0"/>
              <a:t>4 TYPES OF HAIR </a:t>
            </a:r>
            <a:r>
              <a:rPr lang="en-GB" sz="1200" dirty="0"/>
              <a:t>&amp; will help you towards understanding the Shampoo unit on your course.</a:t>
            </a:r>
          </a:p>
          <a:p>
            <a:pPr marL="0" indent="0">
              <a:buNone/>
            </a:pPr>
            <a:r>
              <a:rPr lang="en-GB" sz="1200" dirty="0"/>
              <a:t>                </a:t>
            </a:r>
            <a:r>
              <a:rPr lang="en-GB" sz="1200" b="1" dirty="0"/>
              <a:t>1. NORMAL HAIR         2. DANDRUFF AFFECTED.                 3. FINE LIFELESS HAIR.                 4. DAMAGED DRY HAIR</a:t>
            </a:r>
          </a:p>
          <a:p>
            <a:pPr marL="0" indent="0" algn="ctr">
              <a:buNone/>
            </a:pPr>
            <a:r>
              <a:rPr lang="en-GB" sz="1200" dirty="0"/>
              <a:t>         </a:t>
            </a:r>
            <a:r>
              <a:rPr lang="en-GB" sz="1200" b="1" dirty="0"/>
              <a:t>RESEARCH  PRODUCTS THAT ARE AVAILABLE  TO TREAT THE VARIOUS HAIR TYPES LISTED. CREATE A POWER POINT WITH A VARIETY OF CLEAR IMAGES OF ANY PRODUCTS THAT COULD BE USED.</a:t>
            </a:r>
          </a:p>
          <a:p>
            <a:pPr marL="0" indent="0" algn="ctr">
              <a:buNone/>
            </a:pPr>
            <a:r>
              <a:rPr lang="en-GB" sz="1200" b="1" dirty="0"/>
              <a:t>ATTACH THE COMPLETED WORK TO THE TEAMS AREA GIVEN BY YOUR TUTOR</a:t>
            </a:r>
          </a:p>
          <a:p>
            <a:pPr marL="0" indent="0">
              <a:buNone/>
            </a:pPr>
            <a:r>
              <a:rPr lang="en-GB" sz="1200" dirty="0"/>
              <a:t>3) Set up an individual social media account solely of your hairdressing clients &amp; services you have undertaken. Show your skills &amp; your development &amp; attract models for your course &amp; assessments, these </a:t>
            </a:r>
            <a:r>
              <a:rPr lang="en-GB" sz="1200" b="1" dirty="0"/>
              <a:t>ARE needed for L2 Hair. , in abundance!</a:t>
            </a:r>
          </a:p>
          <a:p>
            <a:pPr marL="0" indent="0">
              <a:buNone/>
            </a:pPr>
            <a:r>
              <a:rPr lang="en-GB" sz="1200" b="1" dirty="0"/>
              <a:t>Write your message</a:t>
            </a:r>
            <a:r>
              <a:rPr lang="en-GB" sz="1200" dirty="0"/>
              <a:t> – Keep it short and professional. You might write something like:</a:t>
            </a:r>
            <a:br>
              <a:rPr lang="en-GB" sz="1200" dirty="0"/>
            </a:br>
            <a:r>
              <a:rPr lang="en-GB" sz="1200" i="1" dirty="0"/>
              <a:t>“Feeling proud of my latest bridal hair and makeup look created during my course at York College! Learning so much and excited for what’s ahead. #HairAndBeauty #StudentWork #FutureStylist”</a:t>
            </a:r>
            <a:endParaRPr lang="en-GB" sz="1200" dirty="0"/>
          </a:p>
          <a:p>
            <a:pPr marL="0" indent="0">
              <a:buNone/>
            </a:pPr>
            <a:r>
              <a:rPr lang="en-GB" sz="1200" b="1" dirty="0"/>
              <a:t>Add a photo</a:t>
            </a:r>
            <a:r>
              <a:rPr lang="en-GB" sz="1200" dirty="0"/>
              <a:t> – Upload a good-quality image of your work (with client permission if it features someone).</a:t>
            </a:r>
          </a:p>
          <a:p>
            <a:pPr marL="0" indent="0">
              <a:buNone/>
            </a:pPr>
            <a:r>
              <a:rPr lang="en-GB" sz="1200" b="1" dirty="0"/>
              <a:t>Use hashtags</a:t>
            </a:r>
            <a:r>
              <a:rPr lang="en-GB" sz="1200" dirty="0"/>
              <a:t> – Add relevant hashtags like: #HairAndBeauty, #StudentStylist, #YorkCollege, #CreativeCareers, #FutureProfessional</a:t>
            </a:r>
          </a:p>
          <a:p>
            <a:pPr marL="0" indent="0">
              <a:buNone/>
            </a:pPr>
            <a:r>
              <a:rPr lang="en-GB" sz="1200" b="1" dirty="0"/>
              <a:t>Post it!</a:t>
            </a:r>
            <a:r>
              <a:rPr lang="en-GB" sz="1200" dirty="0"/>
              <a:t> – Click “Post” and share it with your network. Over time, keep posting to grow your visibility and confidence.</a:t>
            </a:r>
          </a:p>
          <a:p>
            <a:r>
              <a:rPr lang="en-GB" sz="1200" dirty="0"/>
              <a:t>Encourage others to like and comment—it helps build engagement and shows industry passion!</a:t>
            </a:r>
          </a:p>
          <a:p>
            <a:pPr>
              <a:buAutoNum type="arabicParenR"/>
            </a:pPr>
            <a:endParaRPr lang="en-GB" sz="1200" b="1" i="1" dirty="0"/>
          </a:p>
          <a:p>
            <a:pPr marL="0" indent="0">
              <a:buNone/>
            </a:pPr>
            <a:endParaRPr lang="en-GB" sz="1200" b="1" i="1" dirty="0"/>
          </a:p>
          <a:p>
            <a:pPr>
              <a:buFont typeface="+mj-lt"/>
              <a:buAutoNum type="arabicParenR" startAt="2"/>
            </a:pPr>
            <a:endParaRPr lang="en-GB" sz="1200" dirty="0"/>
          </a:p>
          <a:p>
            <a:pPr>
              <a:buFont typeface="+mj-lt"/>
              <a:buAutoNum type="arabicParenR" startAt="2"/>
            </a:pPr>
            <a:endParaRPr lang="en-GB" sz="1200" dirty="0"/>
          </a:p>
          <a:p>
            <a:pPr>
              <a:buFont typeface="+mj-lt"/>
              <a:buAutoNum type="arabicParenR" startAt="2"/>
            </a:pPr>
            <a:endParaRPr lang="en-GB" sz="1200" dirty="0"/>
          </a:p>
          <a:p>
            <a:pPr>
              <a:buFont typeface="+mj-lt"/>
              <a:buAutoNum type="arabicParenR" startAt="2"/>
            </a:pPr>
            <a:endParaRPr lang="en-GB" sz="1200" dirty="0"/>
          </a:p>
          <a:p>
            <a:pPr>
              <a:buFont typeface="+mj-lt"/>
              <a:buAutoNum type="arabicParenR" startAt="2"/>
            </a:pPr>
            <a:endParaRPr lang="en-GB" sz="1200" dirty="0"/>
          </a:p>
          <a:p>
            <a:pPr marL="0" indent="0">
              <a:buNone/>
            </a:pPr>
            <a:endParaRPr lang="en-GB" sz="800" b="0" i="0" dirty="0">
              <a:solidFill>
                <a:srgbClr val="000000"/>
              </a:solidFill>
              <a:effectLst/>
              <a:latin typeface="-apple-system"/>
            </a:endParaRPr>
          </a:p>
          <a:p>
            <a:pPr marL="0" indent="0">
              <a:buNone/>
            </a:pPr>
            <a:endParaRPr lang="en-GB" sz="800" dirty="0"/>
          </a:p>
        </p:txBody>
      </p:sp>
      <p:pic>
        <p:nvPicPr>
          <p:cNvPr id="5" name="Picture 4" descr="A logo for a hair salon&#10;&#10;AI-generated content may be incorrect.">
            <a:extLst>
              <a:ext uri="{FF2B5EF4-FFF2-40B4-BE49-F238E27FC236}">
                <a16:creationId xmlns:a16="http://schemas.microsoft.com/office/drawing/2014/main" id="{E164045E-9FF6-60B3-5CBB-BB35D9653233}"/>
              </a:ext>
            </a:extLst>
          </p:cNvPr>
          <p:cNvPicPr>
            <a:picLocks noChangeAspect="1"/>
          </p:cNvPicPr>
          <p:nvPr/>
        </p:nvPicPr>
        <p:blipFill>
          <a:blip r:embed="rId2">
            <a:extLst>
              <a:ext uri="{28A0092B-C50C-407E-A947-70E740481C1C}">
                <a14:useLocalDpi xmlns:a14="http://schemas.microsoft.com/office/drawing/2010/main" val="0"/>
              </a:ext>
            </a:extLst>
          </a:blip>
          <a:srcRect l="2776" r="3905"/>
          <a:stretch>
            <a:fillRect/>
          </a:stretch>
        </p:blipFill>
        <p:spPr>
          <a:xfrm>
            <a:off x="8615816" y="2061836"/>
            <a:ext cx="3150360" cy="3042723"/>
          </a:xfrm>
          <a:prstGeom prst="rect">
            <a:avLst/>
          </a:prstGeom>
        </p:spPr>
      </p:pic>
      <p:sp>
        <p:nvSpPr>
          <p:cNvPr id="32" name="Freeform: Shape 31">
            <a:extLst>
              <a:ext uri="{FF2B5EF4-FFF2-40B4-BE49-F238E27FC236}">
                <a16:creationId xmlns:a16="http://schemas.microsoft.com/office/drawing/2014/main" id="{205578E2-2EBD-4B5A-7A9F-43BA2E6E3D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1679744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188</TotalTime>
  <Words>2011</Words>
  <Application>Microsoft Office PowerPoint</Application>
  <PresentationFormat>Widescreen</PresentationFormat>
  <Paragraphs>76</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-apple-system</vt:lpstr>
      <vt:lpstr>Aptos</vt:lpstr>
      <vt:lpstr>Aptos Display</vt:lpstr>
      <vt:lpstr>Arial</vt:lpstr>
      <vt:lpstr>Office Theme</vt:lpstr>
      <vt:lpstr>Welcome Back to Hair, Beauty and Media Make up – Here are your first activities for your new course L3 HAIRDRESSING  </vt:lpstr>
      <vt:lpstr>Welcome Back to Hair, Beauty and Media Make up – Here are your first activities for your move up to the L2 HAIRDRESSING course.  </vt:lpstr>
      <vt:lpstr>L1 HAIRDRESSING Welcome to Hair, Beauty and Media Make up – Here are your first activities for your new course </vt:lpstr>
      <vt:lpstr>L2 HAIRDRESSING VRQ Welcome to Hair, Beauty and Media Make up – Here are your first activities for your new course </vt:lpstr>
    </vt:vector>
  </TitlesOfParts>
  <Company>York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Karen Goodman</dc:creator>
  <cp:lastModifiedBy>Claire Robinson</cp:lastModifiedBy>
  <cp:revision>6</cp:revision>
  <dcterms:created xsi:type="dcterms:W3CDTF">2025-05-21T19:38:20Z</dcterms:created>
  <dcterms:modified xsi:type="dcterms:W3CDTF">2026-06-02T09:35:10Z</dcterms:modified>
</cp:coreProperties>
</file>